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Drukaatie Burti" panose="020B0604020202020204" charset="0"/>
      <p:regular r:id="rId28"/>
    </p:embeddedFont>
    <p:embeddedFont>
      <p:font typeface="Gaegu Bold" panose="020B0604020202020204" charset="0"/>
      <p:regular r:id="rId29"/>
    </p:embeddedFont>
    <p:embeddedFont>
      <p:font typeface="Gaegu Light" panose="020B0604020202020204" pitchFamily="2" charset="0"/>
      <p:regular r:id="rId30"/>
    </p:embeddedFont>
    <p:embeddedFont>
      <p:font typeface="Gaegu Light Bold" panose="020B0604020202020204" charset="0"/>
      <p:regular r:id="rId31"/>
    </p:embeddedFont>
    <p:embeddedFont>
      <p:font typeface="Nunito" panose="020B0604020202020204"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54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sv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2.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5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 Id="rId14" Type="http://schemas.openxmlformats.org/officeDocument/2006/relationships/image" Target="../media/image53.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53.svg"/><Relationship Id="rId7" Type="http://schemas.openxmlformats.org/officeDocument/2006/relationships/image" Target="../media/image26.svg"/><Relationship Id="rId12"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53.svg"/><Relationship Id="rId7" Type="http://schemas.openxmlformats.org/officeDocument/2006/relationships/image" Target="../media/image26.svg"/><Relationship Id="rId12"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53.svg"/><Relationship Id="rId7" Type="http://schemas.openxmlformats.org/officeDocument/2006/relationships/image" Target="../media/image26.svg"/><Relationship Id="rId12"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53.svg"/><Relationship Id="rId7" Type="http://schemas.openxmlformats.org/officeDocument/2006/relationships/image" Target="../media/image26.svg"/><Relationship Id="rId12"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6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6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svg"/><Relationship Id="rId7" Type="http://schemas.openxmlformats.org/officeDocument/2006/relationships/image" Target="../media/image65.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svg"/><Relationship Id="rId7" Type="http://schemas.openxmlformats.org/officeDocument/2006/relationships/image" Target="../media/image65.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svg"/><Relationship Id="rId17" Type="http://schemas.openxmlformats.org/officeDocument/2006/relationships/image" Target="../media/image9.png"/><Relationship Id="rId2" Type="http://schemas.openxmlformats.org/officeDocument/2006/relationships/image" Target="../media/image38.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5.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 Id="rId1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6.svg"/><Relationship Id="rId3" Type="http://schemas.openxmlformats.org/officeDocument/2006/relationships/image" Target="../media/image40.svg"/><Relationship Id="rId7" Type="http://schemas.openxmlformats.org/officeDocument/2006/relationships/image" Target="../media/image18.svg"/><Relationship Id="rId12"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4.svg"/><Relationship Id="rId5" Type="http://schemas.openxmlformats.org/officeDocument/2006/relationships/image" Target="../media/image42.svg"/><Relationship Id="rId15" Type="http://schemas.openxmlformats.org/officeDocument/2006/relationships/image" Target="../media/image16.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14.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4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2" name="TextBox 2"/>
          <p:cNvSpPr txBox="1"/>
          <p:nvPr/>
        </p:nvSpPr>
        <p:spPr>
          <a:xfrm>
            <a:off x="2991888" y="3337052"/>
            <a:ext cx="12304223" cy="1135380"/>
          </a:xfrm>
          <a:prstGeom prst="rect">
            <a:avLst/>
          </a:prstGeom>
        </p:spPr>
        <p:txBody>
          <a:bodyPr lIns="0" tIns="0" rIns="0" bIns="0" rtlCol="0" anchor="t">
            <a:spAutoFit/>
          </a:bodyPr>
          <a:lstStyle/>
          <a:p>
            <a:pPr algn="ctr">
              <a:lnSpc>
                <a:spcPts val="7200"/>
              </a:lnSpc>
            </a:pPr>
            <a:r>
              <a:rPr lang="en-US" sz="7200" spc="-288" dirty="0">
                <a:solidFill>
                  <a:srgbClr val="FFFFFF"/>
                </a:solidFill>
                <a:latin typeface="Gaegu Bold"/>
              </a:rPr>
              <a:t>PRAKTIK KERJA LAPANGAN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28514">
            <a:off x="7738554" y="-211483"/>
            <a:ext cx="971559" cy="94859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8732">
            <a:off x="5332639" y="7404"/>
            <a:ext cx="821859" cy="80841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93260">
            <a:off x="10150374" y="-269293"/>
            <a:ext cx="1203019" cy="97116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77368">
            <a:off x="38196" y="-186767"/>
            <a:ext cx="899163" cy="89916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855143" flipH="1">
            <a:off x="2552951" y="-504013"/>
            <a:ext cx="980101" cy="1684548"/>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905822">
            <a:off x="15279370" y="68103"/>
            <a:ext cx="1085796" cy="687013"/>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413241">
            <a:off x="17729542" y="107732"/>
            <a:ext cx="793884" cy="854474"/>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3800185">
            <a:off x="12866118" y="-97571"/>
            <a:ext cx="988688" cy="1041721"/>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978358" flipH="1">
            <a:off x="238843" y="9178221"/>
            <a:ext cx="746338" cy="1282768"/>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3669255">
            <a:off x="2771887" y="9624145"/>
            <a:ext cx="1193595" cy="1165383"/>
          </a:xfrm>
          <a:prstGeom prst="rect">
            <a:avLst/>
          </a:prstGeom>
        </p:spPr>
      </p:pic>
      <p:pic>
        <p:nvPicPr>
          <p:cNvPr id="13" name="Picture 1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674905">
            <a:off x="17149404" y="9221212"/>
            <a:ext cx="1411269" cy="1168502"/>
          </a:xfrm>
          <a:prstGeom prst="rect">
            <a:avLst/>
          </a:prstGeom>
        </p:spPr>
      </p:pic>
      <p:pic>
        <p:nvPicPr>
          <p:cNvPr id="14" name="Picture 14"/>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142565">
            <a:off x="14224869" y="9490438"/>
            <a:ext cx="1520228" cy="961890"/>
          </a:xfrm>
          <a:prstGeom prst="rect">
            <a:avLst/>
          </a:prstGeom>
        </p:spPr>
      </p:pic>
      <p:pic>
        <p:nvPicPr>
          <p:cNvPr id="15" name="Picture 1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244800">
            <a:off x="5617287" y="9362189"/>
            <a:ext cx="823682" cy="886546"/>
          </a:xfrm>
          <a:prstGeom prst="rect">
            <a:avLst/>
          </a:prstGeom>
        </p:spPr>
      </p:pic>
      <p:pic>
        <p:nvPicPr>
          <p:cNvPr id="16" name="Picture 1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2275575">
            <a:off x="11490408" y="9355593"/>
            <a:ext cx="890883" cy="1310122"/>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rot="-10362912">
            <a:off x="8180559" y="9714910"/>
            <a:ext cx="1618500" cy="591488"/>
          </a:xfrm>
          <a:prstGeom prst="rect">
            <a:avLst/>
          </a:prstGeom>
        </p:spPr>
      </p:pic>
      <p:pic>
        <p:nvPicPr>
          <p:cNvPr id="18" name="Picture 18"/>
          <p:cNvPicPr>
            <a:picLocks noChangeAspect="1"/>
          </p:cNvPicPr>
          <p:nvPr/>
        </p:nvPicPr>
        <p:blipFill>
          <a:blip r:embed="rId30"/>
          <a:srcRect/>
          <a:stretch>
            <a:fillRect/>
          </a:stretch>
        </p:blipFill>
        <p:spPr>
          <a:xfrm>
            <a:off x="7546417" y="342900"/>
            <a:ext cx="3296296" cy="3296296"/>
          </a:xfrm>
          <a:prstGeom prst="rect">
            <a:avLst/>
          </a:prstGeom>
        </p:spPr>
      </p:pic>
      <p:sp>
        <p:nvSpPr>
          <p:cNvPr id="19" name="TextBox 19"/>
          <p:cNvSpPr txBox="1"/>
          <p:nvPr/>
        </p:nvSpPr>
        <p:spPr>
          <a:xfrm>
            <a:off x="4498456" y="4460423"/>
            <a:ext cx="9408399" cy="485775"/>
          </a:xfrm>
          <a:prstGeom prst="rect">
            <a:avLst/>
          </a:prstGeom>
        </p:spPr>
        <p:txBody>
          <a:bodyPr lIns="0" tIns="0" rIns="0" bIns="0" rtlCol="0" anchor="t">
            <a:spAutoFit/>
          </a:bodyPr>
          <a:lstStyle/>
          <a:p>
            <a:pPr algn="ctr">
              <a:lnSpc>
                <a:spcPts val="3360"/>
              </a:lnSpc>
            </a:pPr>
            <a:r>
              <a:rPr lang="en-US" sz="2800" dirty="0">
                <a:solidFill>
                  <a:srgbClr val="FFFFFF"/>
                </a:solidFill>
                <a:latin typeface="Gaegu Bold Bold"/>
              </a:rPr>
              <a:t>PERUMDA TIRTA PAKUAN</a:t>
            </a:r>
          </a:p>
        </p:txBody>
      </p:sp>
      <p:sp>
        <p:nvSpPr>
          <p:cNvPr id="20" name="TextBox 20"/>
          <p:cNvSpPr txBox="1"/>
          <p:nvPr/>
        </p:nvSpPr>
        <p:spPr>
          <a:xfrm>
            <a:off x="3624412" y="5042839"/>
            <a:ext cx="11156486" cy="2016889"/>
          </a:xfrm>
          <a:prstGeom prst="rect">
            <a:avLst/>
          </a:prstGeom>
        </p:spPr>
        <p:txBody>
          <a:bodyPr lIns="0" tIns="0" rIns="0" bIns="0" rtlCol="0" anchor="t">
            <a:spAutoFit/>
          </a:bodyPr>
          <a:lstStyle/>
          <a:p>
            <a:pPr algn="ctr">
              <a:lnSpc>
                <a:spcPts val="7979"/>
              </a:lnSpc>
            </a:pPr>
            <a:r>
              <a:rPr lang="en-US" sz="5699" dirty="0">
                <a:solidFill>
                  <a:srgbClr val="FFFFFF"/>
                </a:solidFill>
                <a:latin typeface="Drukaatie Burti"/>
              </a:rPr>
              <a:t>Muhammad Dhiyaul </a:t>
            </a:r>
            <a:r>
              <a:rPr lang="en-US" sz="5699" dirty="0" err="1">
                <a:solidFill>
                  <a:srgbClr val="FFFFFF"/>
                </a:solidFill>
                <a:latin typeface="Drukaatie Burti"/>
              </a:rPr>
              <a:t>Auliyah</a:t>
            </a:r>
            <a:endParaRPr lang="en-US" sz="5699" dirty="0">
              <a:solidFill>
                <a:srgbClr val="FFFFFF"/>
              </a:solidFill>
              <a:latin typeface="Drukaatie Burti"/>
            </a:endParaRPr>
          </a:p>
          <a:p>
            <a:pPr algn="ctr">
              <a:lnSpc>
                <a:spcPts val="7979"/>
              </a:lnSpc>
            </a:pPr>
            <a:r>
              <a:rPr lang="en-US" sz="5699" dirty="0">
                <a:solidFill>
                  <a:srgbClr val="FFFFFF"/>
                </a:solidFill>
                <a:latin typeface="Drukaatie Burti"/>
              </a:rPr>
              <a:t>(2122.10.039)</a:t>
            </a:r>
          </a:p>
        </p:txBody>
      </p:sp>
      <p:sp>
        <p:nvSpPr>
          <p:cNvPr id="22" name="TextBox 21">
            <a:extLst>
              <a:ext uri="{FF2B5EF4-FFF2-40B4-BE49-F238E27FC236}">
                <a16:creationId xmlns:a16="http://schemas.microsoft.com/office/drawing/2014/main" id="{BA1A3D8D-75DF-EEFA-9694-4C3C9D8861B3}"/>
              </a:ext>
            </a:extLst>
          </p:cNvPr>
          <p:cNvSpPr txBox="1"/>
          <p:nvPr/>
        </p:nvSpPr>
        <p:spPr>
          <a:xfrm>
            <a:off x="4506547" y="7307693"/>
            <a:ext cx="9400308" cy="2059025"/>
          </a:xfrm>
          <a:prstGeom prst="rect">
            <a:avLst/>
          </a:prstGeom>
          <a:noFill/>
        </p:spPr>
        <p:txBody>
          <a:bodyPr wrap="square">
            <a:spAutoFit/>
          </a:bodyPr>
          <a:lstStyle/>
          <a:p>
            <a:pPr algn="ctr">
              <a:lnSpc>
                <a:spcPts val="7979"/>
              </a:lnSpc>
            </a:pPr>
            <a:r>
              <a:rPr lang="en-US" sz="5700" dirty="0">
                <a:solidFill>
                  <a:srgbClr val="FFFFFF"/>
                </a:solidFill>
                <a:latin typeface="Drukaatie Burti"/>
              </a:rPr>
              <a:t>Muhamad </a:t>
            </a:r>
            <a:r>
              <a:rPr lang="en-US" sz="5700" dirty="0" err="1">
                <a:solidFill>
                  <a:srgbClr val="FFFFFF"/>
                </a:solidFill>
                <a:latin typeface="Drukaatie Burti"/>
              </a:rPr>
              <a:t>Fadly</a:t>
            </a:r>
            <a:r>
              <a:rPr lang="en-US" sz="5700" dirty="0">
                <a:solidFill>
                  <a:srgbClr val="FFFFFF"/>
                </a:solidFill>
                <a:latin typeface="Drukaatie Burti"/>
              </a:rPr>
              <a:t> </a:t>
            </a:r>
            <a:r>
              <a:rPr lang="en-US" sz="5700" dirty="0" err="1">
                <a:solidFill>
                  <a:srgbClr val="FFFFFF"/>
                </a:solidFill>
                <a:latin typeface="Drukaatie Burti"/>
              </a:rPr>
              <a:t>Alfarezi</a:t>
            </a:r>
            <a:endParaRPr lang="en-US" sz="5700" dirty="0">
              <a:solidFill>
                <a:srgbClr val="FFFFFF"/>
              </a:solidFill>
              <a:latin typeface="Drukaatie Burti"/>
            </a:endParaRPr>
          </a:p>
          <a:p>
            <a:pPr algn="ctr">
              <a:lnSpc>
                <a:spcPts val="7979"/>
              </a:lnSpc>
            </a:pPr>
            <a:r>
              <a:rPr lang="en-US" sz="5700" dirty="0">
                <a:solidFill>
                  <a:srgbClr val="FFFFFF"/>
                </a:solidFill>
                <a:latin typeface="Drukaatie Burti"/>
              </a:rPr>
              <a:t>(2122.10.033)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7" name="TextBox 7"/>
          <p:cNvSpPr txBox="1"/>
          <p:nvPr/>
        </p:nvSpPr>
        <p:spPr>
          <a:xfrm>
            <a:off x="3172165" y="455676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ALAT YANG DIGUNAKAN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7" name="AutoShape 7"/>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57895">
            <a:off x="6223988" y="882290"/>
            <a:ext cx="5309410" cy="1390100"/>
          </a:xfrm>
          <a:prstGeom prst="rect">
            <a:avLst/>
          </a:prstGeom>
        </p:spPr>
      </p:pic>
      <p:pic>
        <p:nvPicPr>
          <p:cNvPr id="9" name="Picture 9"/>
          <p:cNvPicPr>
            <a:picLocks noChangeAspect="1"/>
          </p:cNvPicPr>
          <p:nvPr/>
        </p:nvPicPr>
        <p:blipFill>
          <a:blip r:embed="rId14"/>
          <a:srcRect/>
          <a:stretch>
            <a:fillRect/>
          </a:stretch>
        </p:blipFill>
        <p:spPr>
          <a:xfrm>
            <a:off x="1548910" y="3635858"/>
            <a:ext cx="5202505" cy="2926409"/>
          </a:xfrm>
          <a:prstGeom prst="rect">
            <a:avLst/>
          </a:prstGeom>
        </p:spPr>
      </p:pic>
      <p:sp>
        <p:nvSpPr>
          <p:cNvPr id="10" name="TextBox 10"/>
          <p:cNvSpPr txBox="1"/>
          <p:nvPr/>
        </p:nvSpPr>
        <p:spPr>
          <a:xfrm>
            <a:off x="7703471" y="2905106"/>
            <a:ext cx="7147057" cy="5604533"/>
          </a:xfrm>
          <a:prstGeom prst="rect">
            <a:avLst/>
          </a:prstGeom>
        </p:spPr>
        <p:txBody>
          <a:bodyPr lIns="0" tIns="0" rIns="0" bIns="0" rtlCol="0" anchor="t">
            <a:spAutoFit/>
          </a:bodyPr>
          <a:lstStyle/>
          <a:p>
            <a:pPr>
              <a:lnSpc>
                <a:spcPts val="4482"/>
              </a:lnSpc>
            </a:pPr>
            <a:r>
              <a:rPr lang="en-US" sz="3448">
                <a:solidFill>
                  <a:srgbClr val="FFFFFF"/>
                </a:solidFill>
                <a:latin typeface="Nunito"/>
              </a:rPr>
              <a:t>SketchUp adalah sebuah perangkat lunak desain grafis yang dikembangkan oleh Trimble. Pendesain grafis ini dapat digunakan untuk membuat berbagai jenis model, dan model yang dibuat dapat diletakkan di Google Earth atau dipamerkan di 3D Warehouse. Tersedia dua versi SketchUp, yaitu: SketchUp Make SketchUp Pro </a:t>
            </a:r>
          </a:p>
        </p:txBody>
      </p:sp>
      <p:sp>
        <p:nvSpPr>
          <p:cNvPr id="11" name="TextBox 11"/>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SEKTCHUP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7" name="TextBox 7"/>
          <p:cNvSpPr txBox="1"/>
          <p:nvPr/>
        </p:nvSpPr>
        <p:spPr>
          <a:xfrm>
            <a:off x="3172165" y="455676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MATERI JURUSAN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pic>
        <p:nvPicPr>
          <p:cNvPr id="7" name="Picture 7"/>
          <p:cNvPicPr>
            <a:picLocks noChangeAspect="1"/>
          </p:cNvPicPr>
          <p:nvPr/>
        </p:nvPicPr>
        <p:blipFill>
          <a:blip r:embed="rId12"/>
          <a:srcRect/>
          <a:stretch>
            <a:fillRect/>
          </a:stretch>
        </p:blipFill>
        <p:spPr>
          <a:xfrm>
            <a:off x="2741711" y="3636753"/>
            <a:ext cx="3013494" cy="3013494"/>
          </a:xfrm>
          <a:prstGeom prst="rect">
            <a:avLst/>
          </a:prstGeom>
        </p:spPr>
      </p:pic>
      <p:sp>
        <p:nvSpPr>
          <p:cNvPr id="8" name="AutoShape 8"/>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sp>
        <p:nvSpPr>
          <p:cNvPr id="9" name="TextBox 9"/>
          <p:cNvSpPr txBox="1"/>
          <p:nvPr/>
        </p:nvSpPr>
        <p:spPr>
          <a:xfrm>
            <a:off x="7896378" y="3102174"/>
            <a:ext cx="7147057" cy="5042558"/>
          </a:xfrm>
          <a:prstGeom prst="rect">
            <a:avLst/>
          </a:prstGeom>
        </p:spPr>
        <p:txBody>
          <a:bodyPr lIns="0" tIns="0" rIns="0" bIns="0" rtlCol="0" anchor="t">
            <a:spAutoFit/>
          </a:bodyPr>
          <a:lstStyle/>
          <a:p>
            <a:pPr>
              <a:lnSpc>
                <a:spcPts val="4482"/>
              </a:lnSpc>
            </a:pPr>
            <a:r>
              <a:rPr lang="en-US" sz="3448">
                <a:solidFill>
                  <a:srgbClr val="FFFFFF"/>
                </a:solidFill>
                <a:latin typeface="Nunito"/>
              </a:rPr>
              <a:t>Visual Studio Code adalah perangkat lunak penyunting kode-sumber buatan Microsoft untuk Linux, macOS, dan Windows. Visual Studio Code menyediakan fitur seperti penyorotan sintaksis, penyelesaian kode, kutipan kode, merefaktor kode, pengawakutuan, dan Git.</a:t>
            </a:r>
          </a:p>
        </p:txBody>
      </p:sp>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57895">
            <a:off x="6223988" y="882290"/>
            <a:ext cx="5309410" cy="1390100"/>
          </a:xfrm>
          <a:prstGeom prst="rect">
            <a:avLst/>
          </a:prstGeom>
        </p:spPr>
      </p:pic>
      <p:sp>
        <p:nvSpPr>
          <p:cNvPr id="11" name="TextBox 11"/>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VSCODE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7895">
            <a:off x="6223988" y="882290"/>
            <a:ext cx="5309410" cy="1390100"/>
          </a:xfrm>
          <a:prstGeom prst="rect">
            <a:avLst/>
          </a:prstGeom>
        </p:spPr>
      </p:pic>
      <p:sp>
        <p:nvSpPr>
          <p:cNvPr id="3" name="TextBox 3"/>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HTML</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9" r="24736"/>
          <a:stretch>
            <a:fillRect/>
          </a:stretch>
        </p:blipFill>
        <p:spPr>
          <a:xfrm>
            <a:off x="16552836" y="330104"/>
            <a:ext cx="1735164" cy="139719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27821">
            <a:off x="1249921" y="8962829"/>
            <a:ext cx="931532" cy="13699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49" r="24736"/>
          <a:stretch>
            <a:fillRect/>
          </a:stretch>
        </p:blipFill>
        <p:spPr>
          <a:xfrm flipH="1">
            <a:off x="0" y="5326590"/>
            <a:ext cx="1548910" cy="124721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829219"/>
            <a:ext cx="2495691" cy="5445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52836" y="7760977"/>
            <a:ext cx="1412928" cy="1497323"/>
          </a:xfrm>
          <a:prstGeom prst="rect">
            <a:avLst/>
          </a:prstGeom>
        </p:spPr>
      </p:pic>
      <p:pic>
        <p:nvPicPr>
          <p:cNvPr id="9" name="Picture 9"/>
          <p:cNvPicPr>
            <a:picLocks noChangeAspect="1"/>
          </p:cNvPicPr>
          <p:nvPr/>
        </p:nvPicPr>
        <p:blipFill>
          <a:blip r:embed="rId14"/>
          <a:srcRect/>
          <a:stretch>
            <a:fillRect/>
          </a:stretch>
        </p:blipFill>
        <p:spPr>
          <a:xfrm>
            <a:off x="2906858" y="3684906"/>
            <a:ext cx="2917188" cy="2917188"/>
          </a:xfrm>
          <a:prstGeom prst="rect">
            <a:avLst/>
          </a:prstGeom>
        </p:spPr>
      </p:pic>
      <p:sp>
        <p:nvSpPr>
          <p:cNvPr id="10" name="AutoShape 10"/>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sp>
        <p:nvSpPr>
          <p:cNvPr id="11" name="TextBox 11"/>
          <p:cNvSpPr txBox="1"/>
          <p:nvPr/>
        </p:nvSpPr>
        <p:spPr>
          <a:xfrm>
            <a:off x="8110057" y="3107039"/>
            <a:ext cx="6811275" cy="4653938"/>
          </a:xfrm>
          <a:prstGeom prst="rect">
            <a:avLst/>
          </a:prstGeom>
        </p:spPr>
        <p:txBody>
          <a:bodyPr lIns="0" tIns="0" rIns="0" bIns="0" rtlCol="0" anchor="t">
            <a:spAutoFit/>
          </a:bodyPr>
          <a:lstStyle/>
          <a:p>
            <a:pPr>
              <a:lnSpc>
                <a:spcPts val="5262"/>
              </a:lnSpc>
            </a:pPr>
            <a:r>
              <a:rPr lang="en-US" sz="4048">
                <a:solidFill>
                  <a:srgbClr val="FFFFFF"/>
                </a:solidFill>
                <a:latin typeface="Nunito"/>
              </a:rPr>
              <a:t>HTML adalah bahasa markup standar untuk membuat halaman website. Bahasa ini berfungsi untuk membuat struktur website hingga menyusun format teks dan gambar pada halaman web.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7895">
            <a:off x="6223988" y="882290"/>
            <a:ext cx="5309410" cy="1390100"/>
          </a:xfrm>
          <a:prstGeom prst="rect">
            <a:avLst/>
          </a:prstGeom>
        </p:spPr>
      </p:pic>
      <p:sp>
        <p:nvSpPr>
          <p:cNvPr id="3" name="TextBox 3"/>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CSS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9" r="24736"/>
          <a:stretch>
            <a:fillRect/>
          </a:stretch>
        </p:blipFill>
        <p:spPr>
          <a:xfrm>
            <a:off x="16552836" y="330104"/>
            <a:ext cx="1735164" cy="139719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27821">
            <a:off x="1249921" y="8962829"/>
            <a:ext cx="931532" cy="13699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49" r="24736"/>
          <a:stretch>
            <a:fillRect/>
          </a:stretch>
        </p:blipFill>
        <p:spPr>
          <a:xfrm flipH="1">
            <a:off x="0" y="5326590"/>
            <a:ext cx="1548910" cy="124721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829219"/>
            <a:ext cx="2495691" cy="5445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52836" y="7760977"/>
            <a:ext cx="1412928" cy="1497323"/>
          </a:xfrm>
          <a:prstGeom prst="rect">
            <a:avLst/>
          </a:prstGeom>
        </p:spPr>
      </p:pic>
      <p:pic>
        <p:nvPicPr>
          <p:cNvPr id="9" name="Picture 9"/>
          <p:cNvPicPr>
            <a:picLocks noChangeAspect="1"/>
          </p:cNvPicPr>
          <p:nvPr/>
        </p:nvPicPr>
        <p:blipFill>
          <a:blip r:embed="rId14"/>
          <a:srcRect/>
          <a:stretch>
            <a:fillRect/>
          </a:stretch>
        </p:blipFill>
        <p:spPr>
          <a:xfrm>
            <a:off x="3304898" y="3684906"/>
            <a:ext cx="2121108" cy="2991756"/>
          </a:xfrm>
          <a:prstGeom prst="rect">
            <a:avLst/>
          </a:prstGeom>
        </p:spPr>
      </p:pic>
      <p:sp>
        <p:nvSpPr>
          <p:cNvPr id="10" name="AutoShape 10"/>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sp>
        <p:nvSpPr>
          <p:cNvPr id="11" name="TextBox 11"/>
          <p:cNvSpPr txBox="1"/>
          <p:nvPr/>
        </p:nvSpPr>
        <p:spPr>
          <a:xfrm>
            <a:off x="8110057" y="3092649"/>
            <a:ext cx="7208108" cy="5320688"/>
          </a:xfrm>
          <a:prstGeom prst="rect">
            <a:avLst/>
          </a:prstGeom>
        </p:spPr>
        <p:txBody>
          <a:bodyPr lIns="0" tIns="0" rIns="0" bIns="0" rtlCol="0" anchor="t">
            <a:spAutoFit/>
          </a:bodyPr>
          <a:lstStyle/>
          <a:p>
            <a:pPr>
              <a:lnSpc>
                <a:spcPts val="5262"/>
              </a:lnSpc>
            </a:pPr>
            <a:r>
              <a:rPr lang="en-US" sz="4048" dirty="0">
                <a:solidFill>
                  <a:srgbClr val="FFFFFF"/>
                </a:solidFill>
                <a:latin typeface="Nunito"/>
              </a:rPr>
              <a:t>CSS </a:t>
            </a:r>
            <a:r>
              <a:rPr lang="en-US" sz="4048" dirty="0" err="1">
                <a:solidFill>
                  <a:srgbClr val="FFFFFF"/>
                </a:solidFill>
                <a:latin typeface="Nunito"/>
              </a:rPr>
              <a:t>adalah</a:t>
            </a:r>
            <a:r>
              <a:rPr lang="en-US" sz="4048" dirty="0">
                <a:solidFill>
                  <a:srgbClr val="FFFFFF"/>
                </a:solidFill>
                <a:latin typeface="Nunito"/>
              </a:rPr>
              <a:t> salah </a:t>
            </a:r>
            <a:r>
              <a:rPr lang="en-US" sz="4048" dirty="0" err="1">
                <a:solidFill>
                  <a:srgbClr val="FFFFFF"/>
                </a:solidFill>
                <a:latin typeface="Nunito"/>
              </a:rPr>
              <a:t>satu</a:t>
            </a:r>
            <a:r>
              <a:rPr lang="en-US" sz="4048" dirty="0">
                <a:solidFill>
                  <a:srgbClr val="FFFFFF"/>
                </a:solidFill>
                <a:latin typeface="Nunito"/>
              </a:rPr>
              <a:t> </a:t>
            </a:r>
            <a:r>
              <a:rPr lang="en-US" sz="4048" dirty="0" err="1">
                <a:solidFill>
                  <a:srgbClr val="FFFFFF"/>
                </a:solidFill>
                <a:latin typeface="Nunito"/>
              </a:rPr>
              <a:t>bahasa</a:t>
            </a:r>
            <a:r>
              <a:rPr lang="en-US" sz="4048" dirty="0">
                <a:solidFill>
                  <a:srgbClr val="FFFFFF"/>
                </a:solidFill>
                <a:latin typeface="Nunito"/>
              </a:rPr>
              <a:t> yang </a:t>
            </a:r>
            <a:r>
              <a:rPr lang="en-US" sz="4048" dirty="0" err="1">
                <a:solidFill>
                  <a:srgbClr val="FFFFFF"/>
                </a:solidFill>
                <a:latin typeface="Nunito"/>
              </a:rPr>
              <a:t>wajib</a:t>
            </a:r>
            <a:r>
              <a:rPr lang="en-US" sz="4048" dirty="0">
                <a:solidFill>
                  <a:srgbClr val="FFFFFF"/>
                </a:solidFill>
                <a:latin typeface="Nunito"/>
              </a:rPr>
              <a:t> Anda </a:t>
            </a:r>
            <a:r>
              <a:rPr lang="en-US" sz="4048" dirty="0" err="1">
                <a:solidFill>
                  <a:srgbClr val="FFFFFF"/>
                </a:solidFill>
                <a:latin typeface="Nunito"/>
              </a:rPr>
              <a:t>ketahui</a:t>
            </a:r>
            <a:r>
              <a:rPr lang="en-US" sz="4048" dirty="0">
                <a:solidFill>
                  <a:srgbClr val="FFFFFF"/>
                </a:solidFill>
                <a:latin typeface="Nunito"/>
              </a:rPr>
              <a:t> </a:t>
            </a:r>
            <a:r>
              <a:rPr lang="en-US" sz="4048" dirty="0" err="1">
                <a:solidFill>
                  <a:srgbClr val="FFFFFF"/>
                </a:solidFill>
                <a:latin typeface="Nunito"/>
              </a:rPr>
              <a:t>saat</a:t>
            </a:r>
            <a:r>
              <a:rPr lang="en-US" sz="4048" dirty="0">
                <a:solidFill>
                  <a:srgbClr val="FFFFFF"/>
                </a:solidFill>
                <a:latin typeface="Nunito"/>
              </a:rPr>
              <a:t> </a:t>
            </a:r>
            <a:r>
              <a:rPr lang="en-US" sz="4048" dirty="0" err="1">
                <a:solidFill>
                  <a:srgbClr val="FFFFFF"/>
                </a:solidFill>
                <a:latin typeface="Nunito"/>
              </a:rPr>
              <a:t>belajar</a:t>
            </a:r>
            <a:r>
              <a:rPr lang="en-US" sz="4048" dirty="0">
                <a:solidFill>
                  <a:srgbClr val="FFFFFF"/>
                </a:solidFill>
                <a:latin typeface="Nunito"/>
              </a:rPr>
              <a:t> </a:t>
            </a:r>
            <a:r>
              <a:rPr lang="en-US" sz="4048" dirty="0" err="1">
                <a:solidFill>
                  <a:srgbClr val="FFFFFF"/>
                </a:solidFill>
                <a:latin typeface="Nunito"/>
              </a:rPr>
              <a:t>membuat</a:t>
            </a:r>
            <a:r>
              <a:rPr lang="en-US" sz="4048" dirty="0">
                <a:solidFill>
                  <a:srgbClr val="FFFFFF"/>
                </a:solidFill>
                <a:latin typeface="Nunito"/>
              </a:rPr>
              <a:t> website. </a:t>
            </a:r>
            <a:r>
              <a:rPr lang="en-US" sz="4048" dirty="0" err="1">
                <a:solidFill>
                  <a:srgbClr val="FFFFFF"/>
                </a:solidFill>
                <a:latin typeface="Nunito"/>
              </a:rPr>
              <a:t>Tanpanya</a:t>
            </a:r>
            <a:r>
              <a:rPr lang="en-US" sz="4048" dirty="0">
                <a:solidFill>
                  <a:srgbClr val="FFFFFF"/>
                </a:solidFill>
                <a:latin typeface="Nunito"/>
              </a:rPr>
              <a:t>, </a:t>
            </a:r>
            <a:r>
              <a:rPr lang="en-US" sz="4048" dirty="0" err="1">
                <a:solidFill>
                  <a:srgbClr val="FFFFFF"/>
                </a:solidFill>
                <a:latin typeface="Nunito"/>
              </a:rPr>
              <a:t>tampilan</a:t>
            </a:r>
            <a:r>
              <a:rPr lang="en-US" sz="4048" dirty="0">
                <a:solidFill>
                  <a:srgbClr val="FFFFFF"/>
                </a:solidFill>
                <a:latin typeface="Nunito"/>
              </a:rPr>
              <a:t> website </a:t>
            </a:r>
            <a:r>
              <a:rPr lang="en-US" sz="4048" dirty="0" err="1">
                <a:solidFill>
                  <a:srgbClr val="FFFFFF"/>
                </a:solidFill>
                <a:latin typeface="Nunito"/>
              </a:rPr>
              <a:t>akan</a:t>
            </a:r>
            <a:r>
              <a:rPr lang="en-US" sz="4048" dirty="0">
                <a:solidFill>
                  <a:srgbClr val="FFFFFF"/>
                </a:solidFill>
                <a:latin typeface="Nunito"/>
              </a:rPr>
              <a:t> </a:t>
            </a:r>
            <a:r>
              <a:rPr lang="en-US" sz="4048" dirty="0" err="1">
                <a:solidFill>
                  <a:srgbClr val="FFFFFF"/>
                </a:solidFill>
                <a:latin typeface="Nunito"/>
              </a:rPr>
              <a:t>kurang</a:t>
            </a:r>
            <a:r>
              <a:rPr lang="en-US" sz="4048" dirty="0">
                <a:solidFill>
                  <a:srgbClr val="FFFFFF"/>
                </a:solidFill>
                <a:latin typeface="Nunito"/>
              </a:rPr>
              <a:t> </a:t>
            </a:r>
            <a:r>
              <a:rPr lang="en-US" sz="4048" dirty="0" err="1">
                <a:solidFill>
                  <a:srgbClr val="FFFFFF"/>
                </a:solidFill>
                <a:latin typeface="Nunito"/>
              </a:rPr>
              <a:t>menarik</a:t>
            </a:r>
            <a:r>
              <a:rPr lang="en-US" sz="4048" dirty="0">
                <a:solidFill>
                  <a:srgbClr val="FFFFFF"/>
                </a:solidFill>
                <a:latin typeface="Nunito"/>
              </a:rPr>
              <a:t>, dan </a:t>
            </a:r>
            <a:r>
              <a:rPr lang="en-US" sz="4048" dirty="0" err="1">
                <a:solidFill>
                  <a:srgbClr val="FFFFFF"/>
                </a:solidFill>
                <a:latin typeface="Nunito"/>
              </a:rPr>
              <a:t>perlu</a:t>
            </a:r>
            <a:r>
              <a:rPr lang="en-US" sz="4048" dirty="0">
                <a:solidFill>
                  <a:srgbClr val="FFFFFF"/>
                </a:solidFill>
                <a:latin typeface="Nunito"/>
              </a:rPr>
              <a:t> </a:t>
            </a:r>
            <a:r>
              <a:rPr lang="en-US" sz="4048" dirty="0" err="1">
                <a:solidFill>
                  <a:srgbClr val="FFFFFF"/>
                </a:solidFill>
                <a:latin typeface="Nunito"/>
              </a:rPr>
              <a:t>upaya</a:t>
            </a:r>
            <a:r>
              <a:rPr lang="en-US" sz="4048" dirty="0">
                <a:solidFill>
                  <a:srgbClr val="FFFFFF"/>
                </a:solidFill>
                <a:latin typeface="Nunito"/>
              </a:rPr>
              <a:t> </a:t>
            </a:r>
            <a:r>
              <a:rPr lang="en-US" sz="4048" dirty="0" err="1">
                <a:solidFill>
                  <a:srgbClr val="FFFFFF"/>
                </a:solidFill>
                <a:latin typeface="Nunito"/>
              </a:rPr>
              <a:t>lebih</a:t>
            </a:r>
            <a:r>
              <a:rPr lang="en-US" sz="4048" dirty="0">
                <a:solidFill>
                  <a:srgbClr val="FFFFFF"/>
                </a:solidFill>
                <a:latin typeface="Nunito"/>
              </a:rPr>
              <a:t> </a:t>
            </a:r>
            <a:r>
              <a:rPr lang="en-US" sz="4048" dirty="0" err="1">
                <a:solidFill>
                  <a:srgbClr val="FFFFFF"/>
                </a:solidFill>
                <a:latin typeface="Nunito"/>
              </a:rPr>
              <a:t>untuk</a:t>
            </a:r>
            <a:r>
              <a:rPr lang="en-US" sz="4048" dirty="0">
                <a:solidFill>
                  <a:srgbClr val="FFFFFF"/>
                </a:solidFill>
                <a:latin typeface="Nunito"/>
              </a:rPr>
              <a:t> </a:t>
            </a:r>
            <a:r>
              <a:rPr lang="en-US" sz="4048" dirty="0" err="1">
                <a:solidFill>
                  <a:srgbClr val="FFFFFF"/>
                </a:solidFill>
                <a:latin typeface="Nunito"/>
              </a:rPr>
              <a:t>melakukan</a:t>
            </a:r>
            <a:r>
              <a:rPr lang="en-US" sz="4048" dirty="0">
                <a:solidFill>
                  <a:srgbClr val="FFFFFF"/>
                </a:solidFill>
                <a:latin typeface="Nunito"/>
              </a:rPr>
              <a:t> </a:t>
            </a:r>
            <a:r>
              <a:rPr lang="en-US" sz="4048" dirty="0" err="1">
                <a:solidFill>
                  <a:srgbClr val="FFFFFF"/>
                </a:solidFill>
                <a:latin typeface="Nunito"/>
              </a:rPr>
              <a:t>perubahan</a:t>
            </a:r>
            <a:r>
              <a:rPr lang="en-US" sz="4048" dirty="0">
                <a:solidFill>
                  <a:srgbClr val="FFFFFF"/>
                </a:solidFill>
                <a:latin typeface="Nunito"/>
              </a:rPr>
              <a:t> pada </a:t>
            </a:r>
            <a:r>
              <a:rPr lang="en-US" sz="4048" dirty="0" err="1">
                <a:solidFill>
                  <a:srgbClr val="FFFFFF"/>
                </a:solidFill>
                <a:latin typeface="Nunito"/>
              </a:rPr>
              <a:t>elemen</a:t>
            </a:r>
            <a:r>
              <a:rPr lang="en-US" sz="4048" dirty="0">
                <a:solidFill>
                  <a:srgbClr val="FFFFFF"/>
                </a:solidFill>
                <a:latin typeface="Nunito"/>
              </a:rPr>
              <a:t> </a:t>
            </a:r>
            <a:r>
              <a:rPr lang="en-US" sz="4048" dirty="0" err="1">
                <a:solidFill>
                  <a:srgbClr val="FFFFFF"/>
                </a:solidFill>
                <a:latin typeface="Nunito"/>
              </a:rPr>
              <a:t>tampilan</a:t>
            </a:r>
            <a:r>
              <a:rPr lang="en-US" sz="4048" dirty="0">
                <a:solidFill>
                  <a:srgbClr val="FFFFFF"/>
                </a:solidFill>
                <a:latin typeface="Nunit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7895">
            <a:off x="6223988" y="882290"/>
            <a:ext cx="5309410" cy="1390100"/>
          </a:xfrm>
          <a:prstGeom prst="rect">
            <a:avLst/>
          </a:prstGeom>
        </p:spPr>
      </p:pic>
      <p:sp>
        <p:nvSpPr>
          <p:cNvPr id="3" name="TextBox 3"/>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JavaScript</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9" r="24736"/>
          <a:stretch>
            <a:fillRect/>
          </a:stretch>
        </p:blipFill>
        <p:spPr>
          <a:xfrm>
            <a:off x="16552836" y="330104"/>
            <a:ext cx="1735164" cy="139719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27821">
            <a:off x="1249921" y="8962829"/>
            <a:ext cx="931532" cy="13699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49" r="24736"/>
          <a:stretch>
            <a:fillRect/>
          </a:stretch>
        </p:blipFill>
        <p:spPr>
          <a:xfrm flipH="1">
            <a:off x="0" y="5326590"/>
            <a:ext cx="1548910" cy="124721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829219"/>
            <a:ext cx="2495691" cy="5445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52836" y="7760977"/>
            <a:ext cx="1412928" cy="1497323"/>
          </a:xfrm>
          <a:prstGeom prst="rect">
            <a:avLst/>
          </a:prstGeom>
        </p:spPr>
      </p:pic>
      <p:sp>
        <p:nvSpPr>
          <p:cNvPr id="9" name="AutoShape 9"/>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sp>
        <p:nvSpPr>
          <p:cNvPr id="10" name="TextBox 10"/>
          <p:cNvSpPr txBox="1"/>
          <p:nvPr/>
        </p:nvSpPr>
        <p:spPr>
          <a:xfrm>
            <a:off x="8110057" y="3092649"/>
            <a:ext cx="8520708" cy="4792368"/>
          </a:xfrm>
          <a:prstGeom prst="rect">
            <a:avLst/>
          </a:prstGeom>
        </p:spPr>
        <p:txBody>
          <a:bodyPr lIns="0" tIns="0" rIns="0" bIns="0" rtlCol="0" anchor="t">
            <a:spAutoFit/>
          </a:bodyPr>
          <a:lstStyle/>
          <a:p>
            <a:pPr>
              <a:lnSpc>
                <a:spcPts val="4742"/>
              </a:lnSpc>
            </a:pPr>
            <a:r>
              <a:rPr lang="en-US" sz="3648">
                <a:solidFill>
                  <a:srgbClr val="FFFFFF"/>
                </a:solidFill>
                <a:latin typeface="Nunito"/>
              </a:rPr>
              <a:t>JavaScript adalah bahasa pemrograman yang banyak digunakan dalam pengembangan website, aplikasi, dan game. Dengan menguasai bahasa pemrograman ini, Anda bisa membuat tampilan website yang menarik atau mengembangkan game online berbasis web yang populer. </a:t>
            </a:r>
          </a:p>
        </p:txBody>
      </p:sp>
      <p:pic>
        <p:nvPicPr>
          <p:cNvPr id="11" name="Picture 11"/>
          <p:cNvPicPr>
            <a:picLocks noChangeAspect="1"/>
          </p:cNvPicPr>
          <p:nvPr/>
        </p:nvPicPr>
        <p:blipFill>
          <a:blip r:embed="rId14"/>
          <a:srcRect/>
          <a:stretch>
            <a:fillRect/>
          </a:stretch>
        </p:blipFill>
        <p:spPr>
          <a:xfrm>
            <a:off x="3171035" y="4184972"/>
            <a:ext cx="2388835" cy="2388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7895">
            <a:off x="6223988" y="882290"/>
            <a:ext cx="5309410" cy="1390100"/>
          </a:xfrm>
          <a:prstGeom prst="rect">
            <a:avLst/>
          </a:prstGeom>
        </p:spPr>
      </p:pic>
      <p:sp>
        <p:nvSpPr>
          <p:cNvPr id="3" name="TextBox 3"/>
          <p:cNvSpPr txBox="1"/>
          <p:nvPr/>
        </p:nvSpPr>
        <p:spPr>
          <a:xfrm>
            <a:off x="2906858"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AOS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9" r="24736"/>
          <a:stretch>
            <a:fillRect/>
          </a:stretch>
        </p:blipFill>
        <p:spPr>
          <a:xfrm>
            <a:off x="16552836" y="330104"/>
            <a:ext cx="1735164" cy="139719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27821">
            <a:off x="1249921" y="8962829"/>
            <a:ext cx="931532" cy="13699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49" r="24736"/>
          <a:stretch>
            <a:fillRect/>
          </a:stretch>
        </p:blipFill>
        <p:spPr>
          <a:xfrm flipH="1">
            <a:off x="0" y="5326590"/>
            <a:ext cx="1548910" cy="124721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829219"/>
            <a:ext cx="2495691" cy="5445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52836" y="7760977"/>
            <a:ext cx="1412928" cy="1497323"/>
          </a:xfrm>
          <a:prstGeom prst="rect">
            <a:avLst/>
          </a:prstGeom>
        </p:spPr>
      </p:pic>
      <p:sp>
        <p:nvSpPr>
          <p:cNvPr id="9" name="AutoShape 9"/>
          <p:cNvSpPr/>
          <p:nvPr/>
        </p:nvSpPr>
        <p:spPr>
          <a:xfrm rot="-5415258">
            <a:off x="4771216" y="5307540"/>
            <a:ext cx="4391683" cy="0"/>
          </a:xfrm>
          <a:prstGeom prst="line">
            <a:avLst/>
          </a:prstGeom>
          <a:ln w="38100" cap="rnd">
            <a:solidFill>
              <a:srgbClr val="000000"/>
            </a:solidFill>
            <a:prstDash val="sysDash"/>
            <a:headEnd type="none" w="sm" len="sm"/>
            <a:tailEnd type="none" w="sm" len="sm"/>
          </a:ln>
        </p:spPr>
      </p:sp>
      <p:sp>
        <p:nvSpPr>
          <p:cNvPr id="10" name="TextBox 10"/>
          <p:cNvSpPr txBox="1"/>
          <p:nvPr/>
        </p:nvSpPr>
        <p:spPr>
          <a:xfrm>
            <a:off x="8032128" y="3083124"/>
            <a:ext cx="8520708" cy="5027953"/>
          </a:xfrm>
          <a:prstGeom prst="rect">
            <a:avLst/>
          </a:prstGeom>
        </p:spPr>
        <p:txBody>
          <a:bodyPr lIns="0" tIns="0" rIns="0" bIns="0" rtlCol="0" anchor="t">
            <a:spAutoFit/>
          </a:bodyPr>
          <a:lstStyle/>
          <a:p>
            <a:pPr>
              <a:lnSpc>
                <a:spcPts val="5002"/>
              </a:lnSpc>
            </a:pPr>
            <a:r>
              <a:rPr lang="en-US" sz="3848">
                <a:solidFill>
                  <a:srgbClr val="FFFFFF"/>
                </a:solidFill>
                <a:latin typeface="Nunito"/>
              </a:rPr>
              <a:t>AOS (Animate On Scroll) memungkinkan Anda menganimasikan elemen saat Anda menggulir ke bawah, dan ke atas. Jika Anda menggulir kembali ke atas, elemen akan dianimasikan ke keadaan sebelumnya dan siap dianimasikan lagi jika Anda menggulir ke bawah.</a:t>
            </a:r>
          </a:p>
        </p:txBody>
      </p:sp>
      <p:pic>
        <p:nvPicPr>
          <p:cNvPr id="11" name="Picture 11"/>
          <p:cNvPicPr>
            <a:picLocks noChangeAspect="1"/>
          </p:cNvPicPr>
          <p:nvPr/>
        </p:nvPicPr>
        <p:blipFill>
          <a:blip r:embed="rId14"/>
          <a:srcRect/>
          <a:stretch>
            <a:fillRect/>
          </a:stretch>
        </p:blipFill>
        <p:spPr>
          <a:xfrm>
            <a:off x="2533106" y="4410417"/>
            <a:ext cx="3664692" cy="18323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7" name="TextBox 7"/>
          <p:cNvSpPr txBox="1"/>
          <p:nvPr/>
        </p:nvSpPr>
        <p:spPr>
          <a:xfrm>
            <a:off x="3172165" y="455676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PROJEK YANG DIBUAT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pic>
        <p:nvPicPr>
          <p:cNvPr id="7" name="Picture 7"/>
          <p:cNvPicPr>
            <a:picLocks noChangeAspect="1"/>
          </p:cNvPicPr>
          <p:nvPr/>
        </p:nvPicPr>
        <p:blipFill>
          <a:blip r:embed="rId12"/>
          <a:srcRect/>
          <a:stretch>
            <a:fillRect/>
          </a:stretch>
        </p:blipFill>
        <p:spPr>
          <a:xfrm>
            <a:off x="3548438" y="2490923"/>
            <a:ext cx="11191124" cy="5671335"/>
          </a:xfrm>
          <a:prstGeom prst="rect">
            <a:avLst/>
          </a:prstGeom>
        </p:spPr>
      </p:pic>
      <p:sp>
        <p:nvSpPr>
          <p:cNvPr id="8" name="TextBox 8"/>
          <p:cNvSpPr txBox="1"/>
          <p:nvPr/>
        </p:nvSpPr>
        <p:spPr>
          <a:xfrm>
            <a:off x="3172165" y="1281208"/>
            <a:ext cx="11943670" cy="863601"/>
          </a:xfrm>
          <a:prstGeom prst="rect">
            <a:avLst/>
          </a:prstGeom>
        </p:spPr>
        <p:txBody>
          <a:bodyPr lIns="0" tIns="0" rIns="0" bIns="0" rtlCol="0" anchor="t">
            <a:spAutoFit/>
          </a:bodyPr>
          <a:lstStyle/>
          <a:p>
            <a:pPr algn="ctr">
              <a:lnSpc>
                <a:spcPts val="5500"/>
              </a:lnSpc>
            </a:pPr>
            <a:r>
              <a:rPr lang="en-US" sz="5500" spc="-220">
                <a:solidFill>
                  <a:srgbClr val="FFFFFF"/>
                </a:solidFill>
                <a:latin typeface="Gaegu Bold"/>
              </a:rPr>
              <a:t>Web company profile Command Center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sp>
        <p:nvSpPr>
          <p:cNvPr id="5" name="TextBox 5"/>
          <p:cNvSpPr txBox="1"/>
          <p:nvPr/>
        </p:nvSpPr>
        <p:spPr>
          <a:xfrm>
            <a:off x="3172165" y="1689196"/>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PENDAHULUAN</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8" name="TextBox 8"/>
          <p:cNvSpPr txBox="1"/>
          <p:nvPr/>
        </p:nvSpPr>
        <p:spPr>
          <a:xfrm>
            <a:off x="2514559" y="3488738"/>
            <a:ext cx="6187092" cy="1123950"/>
          </a:xfrm>
          <a:prstGeom prst="rect">
            <a:avLst/>
          </a:prstGeom>
        </p:spPr>
        <p:txBody>
          <a:bodyPr lIns="0" tIns="0" rIns="0" bIns="0" rtlCol="0" anchor="t">
            <a:spAutoFit/>
          </a:bodyPr>
          <a:lstStyle/>
          <a:p>
            <a:pPr marL="755647" lvl="1" indent="-377824">
              <a:lnSpc>
                <a:spcPts val="4199"/>
              </a:lnSpc>
              <a:buFont typeface="Arial"/>
              <a:buChar char="•"/>
            </a:pPr>
            <a:r>
              <a:rPr lang="en-US" sz="3499">
                <a:solidFill>
                  <a:srgbClr val="FFFFFF"/>
                </a:solidFill>
                <a:latin typeface="Gaegu Bold"/>
              </a:rPr>
              <a:t>PENGERTIAN PRAKTIK KERJA LAPANGAN</a:t>
            </a:r>
          </a:p>
        </p:txBody>
      </p:sp>
      <p:sp>
        <p:nvSpPr>
          <p:cNvPr id="9" name="TextBox 9"/>
          <p:cNvSpPr txBox="1"/>
          <p:nvPr/>
        </p:nvSpPr>
        <p:spPr>
          <a:xfrm>
            <a:off x="9663676" y="3488738"/>
            <a:ext cx="6187092" cy="1123950"/>
          </a:xfrm>
          <a:prstGeom prst="rect">
            <a:avLst/>
          </a:prstGeom>
        </p:spPr>
        <p:txBody>
          <a:bodyPr lIns="0" tIns="0" rIns="0" bIns="0" rtlCol="0" anchor="t">
            <a:spAutoFit/>
          </a:bodyPr>
          <a:lstStyle/>
          <a:p>
            <a:pPr marL="755647" lvl="1" indent="-377824">
              <a:lnSpc>
                <a:spcPts val="4199"/>
              </a:lnSpc>
              <a:buFont typeface="Arial"/>
              <a:buChar char="•"/>
            </a:pPr>
            <a:r>
              <a:rPr lang="en-US" sz="3499">
                <a:solidFill>
                  <a:srgbClr val="FFFFFF"/>
                </a:solidFill>
                <a:latin typeface="Gaegu Bold"/>
              </a:rPr>
              <a:t>PENGERTIAN REKAYASA PERANGKAT LUNAK</a:t>
            </a:r>
          </a:p>
        </p:txBody>
      </p:sp>
      <p:sp>
        <p:nvSpPr>
          <p:cNvPr id="10" name="TextBox 10"/>
          <p:cNvSpPr txBox="1"/>
          <p:nvPr/>
        </p:nvSpPr>
        <p:spPr>
          <a:xfrm>
            <a:off x="3239484" y="5128263"/>
            <a:ext cx="4813441" cy="3343275"/>
          </a:xfrm>
          <a:prstGeom prst="rect">
            <a:avLst/>
          </a:prstGeom>
        </p:spPr>
        <p:txBody>
          <a:bodyPr lIns="0" tIns="0" rIns="0" bIns="0" rtlCol="0" anchor="t">
            <a:spAutoFit/>
          </a:bodyPr>
          <a:lstStyle/>
          <a:p>
            <a:pPr>
              <a:lnSpc>
                <a:spcPts val="3240"/>
              </a:lnSpc>
            </a:pPr>
            <a:r>
              <a:rPr lang="en-US" sz="2700">
                <a:solidFill>
                  <a:srgbClr val="FFFFFF"/>
                </a:solidFill>
                <a:latin typeface="Gaegu Bold Bold"/>
              </a:rPr>
              <a:t>PRAKTIK KERJA LAPANGAN ADALAH BENTUK PENYELENGGARAAN KEGIATAN PENDIDIKAN DAN PELATIHAN DENGAN BEKERJA SECARA LANGSUNG, SECARA SISTEMATIK DAN TERARAH DENGAN SUPERVISI YANG KOMPETEN</a:t>
            </a:r>
          </a:p>
        </p:txBody>
      </p:sp>
      <p:sp>
        <p:nvSpPr>
          <p:cNvPr id="11" name="TextBox 11"/>
          <p:cNvSpPr txBox="1"/>
          <p:nvPr/>
        </p:nvSpPr>
        <p:spPr>
          <a:xfrm>
            <a:off x="10350501" y="5128263"/>
            <a:ext cx="4813441" cy="3752850"/>
          </a:xfrm>
          <a:prstGeom prst="rect">
            <a:avLst/>
          </a:prstGeom>
        </p:spPr>
        <p:txBody>
          <a:bodyPr lIns="0" tIns="0" rIns="0" bIns="0" rtlCol="0" anchor="t">
            <a:spAutoFit/>
          </a:bodyPr>
          <a:lstStyle/>
          <a:p>
            <a:pPr>
              <a:lnSpc>
                <a:spcPts val="3240"/>
              </a:lnSpc>
            </a:pPr>
            <a:r>
              <a:rPr lang="en-US" sz="2700">
                <a:solidFill>
                  <a:srgbClr val="FFFFFF"/>
                </a:solidFill>
                <a:latin typeface="Gaegu Bold Bold"/>
              </a:rPr>
              <a:t>REKAYASA PERANGKAT LUNAK ADALAH SATU BIDANG PROFESI YANG MENDALAMI CARA-CARA PENGEMBANGAN PERANGKAT LUNAK TERMASUK PEMBUATAN, PEMELIHARAAN, MANAJEMEN ORGANISASI PENGEMBANGAN PERANGKAT LUNAK DAN MANAJEMEN KUALITAS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sp>
        <p:nvSpPr>
          <p:cNvPr id="2" name="TextBox 2"/>
          <p:cNvSpPr txBox="1"/>
          <p:nvPr/>
        </p:nvSpPr>
        <p:spPr>
          <a:xfrm>
            <a:off x="3172165" y="927646"/>
            <a:ext cx="11943670" cy="863601"/>
          </a:xfrm>
          <a:prstGeom prst="rect">
            <a:avLst/>
          </a:prstGeom>
        </p:spPr>
        <p:txBody>
          <a:bodyPr lIns="0" tIns="0" rIns="0" bIns="0" rtlCol="0" anchor="t">
            <a:spAutoFit/>
          </a:bodyPr>
          <a:lstStyle/>
          <a:p>
            <a:pPr algn="ctr">
              <a:lnSpc>
                <a:spcPts val="5500"/>
              </a:lnSpc>
            </a:pPr>
            <a:r>
              <a:rPr lang="en-US" sz="5500" spc="-220">
                <a:solidFill>
                  <a:srgbClr val="FFFFFF"/>
                </a:solidFill>
                <a:latin typeface="Gaegu Bold Bold"/>
              </a:rPr>
              <a:t>Flowchart Website Command Center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pic>
        <p:nvPicPr>
          <p:cNvPr id="8" name="Picture 8"/>
          <p:cNvPicPr>
            <a:picLocks noChangeAspect="1"/>
          </p:cNvPicPr>
          <p:nvPr/>
        </p:nvPicPr>
        <p:blipFill>
          <a:blip r:embed="rId12"/>
          <a:srcRect/>
          <a:stretch>
            <a:fillRect/>
          </a:stretch>
        </p:blipFill>
        <p:spPr>
          <a:xfrm>
            <a:off x="5858385" y="2313851"/>
            <a:ext cx="6040616" cy="69444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FD6"/>
        </a:solidFill>
        <a:effectLst/>
      </p:bgPr>
    </p:bg>
    <p:spTree>
      <p:nvGrpSpPr>
        <p:cNvPr id="1" name=""/>
        <p:cNvGrpSpPr/>
        <p:nvPr/>
      </p:nvGrpSpPr>
      <p:grpSpPr>
        <a:xfrm>
          <a:off x="0" y="0"/>
          <a:ext cx="0" cy="0"/>
          <a:chOff x="0" y="0"/>
          <a:chExt cx="0" cy="0"/>
        </a:xfrm>
      </p:grpSpPr>
      <p:grpSp>
        <p:nvGrpSpPr>
          <p:cNvPr id="2" name="Group 2"/>
          <p:cNvGrpSpPr/>
          <p:nvPr/>
        </p:nvGrpSpPr>
        <p:grpSpPr>
          <a:xfrm>
            <a:off x="6027083" y="688682"/>
            <a:ext cx="5564174" cy="2333858"/>
            <a:chOff x="0" y="0"/>
            <a:chExt cx="3577638" cy="1500618"/>
          </a:xfrm>
        </p:grpSpPr>
        <p:sp>
          <p:nvSpPr>
            <p:cNvPr id="3" name="Freeform 3"/>
            <p:cNvSpPr/>
            <p:nvPr/>
          </p:nvSpPr>
          <p:spPr>
            <a:xfrm>
              <a:off x="0" y="-1270"/>
              <a:ext cx="3578908" cy="1499348"/>
            </a:xfrm>
            <a:custGeom>
              <a:avLst/>
              <a:gdLst/>
              <a:ahLst/>
              <a:cxnLst/>
              <a:rect l="l" t="t" r="r" b="b"/>
              <a:pathLst>
                <a:path w="3578908" h="1499348">
                  <a:moveTo>
                    <a:pt x="3567478" y="27940"/>
                  </a:moveTo>
                  <a:cubicBezTo>
                    <a:pt x="3558588" y="24130"/>
                    <a:pt x="3549698" y="21590"/>
                    <a:pt x="3540808" y="21590"/>
                  </a:cubicBezTo>
                  <a:cubicBezTo>
                    <a:pt x="3514138" y="20320"/>
                    <a:pt x="3461233" y="20320"/>
                    <a:pt x="3402900" y="17780"/>
                  </a:cubicBezTo>
                  <a:cubicBezTo>
                    <a:pt x="3269566" y="12700"/>
                    <a:pt x="3139011" y="6350"/>
                    <a:pt x="3005678" y="3810"/>
                  </a:cubicBezTo>
                  <a:cubicBezTo>
                    <a:pt x="2897344" y="1270"/>
                    <a:pt x="2791789" y="3810"/>
                    <a:pt x="2683456" y="2540"/>
                  </a:cubicBezTo>
                  <a:cubicBezTo>
                    <a:pt x="2636233" y="2540"/>
                    <a:pt x="2589011" y="0"/>
                    <a:pt x="2541789" y="2540"/>
                  </a:cubicBezTo>
                  <a:cubicBezTo>
                    <a:pt x="2427900" y="10160"/>
                    <a:pt x="2314011" y="11430"/>
                    <a:pt x="2197345" y="8890"/>
                  </a:cubicBezTo>
                  <a:cubicBezTo>
                    <a:pt x="2139012" y="7620"/>
                    <a:pt x="2080678" y="7620"/>
                    <a:pt x="2022345" y="7620"/>
                  </a:cubicBezTo>
                  <a:cubicBezTo>
                    <a:pt x="1916790" y="7620"/>
                    <a:pt x="1811234" y="7620"/>
                    <a:pt x="1705679" y="6350"/>
                  </a:cubicBezTo>
                  <a:cubicBezTo>
                    <a:pt x="1594568" y="5080"/>
                    <a:pt x="500124" y="2540"/>
                    <a:pt x="391791" y="1270"/>
                  </a:cubicBezTo>
                  <a:cubicBezTo>
                    <a:pt x="302902" y="0"/>
                    <a:pt x="216791" y="1270"/>
                    <a:pt x="127902" y="1270"/>
                  </a:cubicBezTo>
                  <a:cubicBezTo>
                    <a:pt x="66791" y="1270"/>
                    <a:pt x="33020" y="3810"/>
                    <a:pt x="5080" y="5080"/>
                  </a:cubicBezTo>
                  <a:cubicBezTo>
                    <a:pt x="3810" y="5080"/>
                    <a:pt x="2540" y="7620"/>
                    <a:pt x="0" y="8890"/>
                  </a:cubicBezTo>
                  <a:cubicBezTo>
                    <a:pt x="1270" y="21590"/>
                    <a:pt x="3810" y="34290"/>
                    <a:pt x="5080" y="46990"/>
                  </a:cubicBezTo>
                  <a:cubicBezTo>
                    <a:pt x="15240" y="111205"/>
                    <a:pt x="16510" y="174022"/>
                    <a:pt x="17780" y="235737"/>
                  </a:cubicBezTo>
                  <a:cubicBezTo>
                    <a:pt x="19050" y="298554"/>
                    <a:pt x="17780" y="361371"/>
                    <a:pt x="16510" y="425291"/>
                  </a:cubicBezTo>
                  <a:cubicBezTo>
                    <a:pt x="15240" y="490312"/>
                    <a:pt x="2540" y="1172483"/>
                    <a:pt x="2540" y="1237504"/>
                  </a:cubicBezTo>
                  <a:cubicBezTo>
                    <a:pt x="2540" y="1301423"/>
                    <a:pt x="1270" y="1365343"/>
                    <a:pt x="0" y="1429262"/>
                  </a:cubicBezTo>
                  <a:cubicBezTo>
                    <a:pt x="0" y="1444738"/>
                    <a:pt x="3810" y="1454898"/>
                    <a:pt x="15240" y="1459978"/>
                  </a:cubicBezTo>
                  <a:cubicBezTo>
                    <a:pt x="22860" y="1463788"/>
                    <a:pt x="31750" y="1466328"/>
                    <a:pt x="40640" y="1467598"/>
                  </a:cubicBezTo>
                  <a:cubicBezTo>
                    <a:pt x="125124" y="1472678"/>
                    <a:pt x="230680" y="1476488"/>
                    <a:pt x="336235" y="1481568"/>
                  </a:cubicBezTo>
                  <a:cubicBezTo>
                    <a:pt x="394568" y="1484108"/>
                    <a:pt x="452902" y="1489188"/>
                    <a:pt x="511235" y="1490458"/>
                  </a:cubicBezTo>
                  <a:cubicBezTo>
                    <a:pt x="608457" y="1492998"/>
                    <a:pt x="1691790" y="1494268"/>
                    <a:pt x="1789012" y="1495538"/>
                  </a:cubicBezTo>
                  <a:cubicBezTo>
                    <a:pt x="1802901" y="1495538"/>
                    <a:pt x="1816789" y="1495538"/>
                    <a:pt x="1830678" y="1495538"/>
                  </a:cubicBezTo>
                  <a:cubicBezTo>
                    <a:pt x="1897345" y="1495538"/>
                    <a:pt x="1966789" y="1494268"/>
                    <a:pt x="2033456" y="1494268"/>
                  </a:cubicBezTo>
                  <a:cubicBezTo>
                    <a:pt x="2111234" y="1494268"/>
                    <a:pt x="2186234" y="1495538"/>
                    <a:pt x="2264011" y="1495538"/>
                  </a:cubicBezTo>
                  <a:cubicBezTo>
                    <a:pt x="2377900" y="1495538"/>
                    <a:pt x="2494567" y="1495538"/>
                    <a:pt x="2608456" y="1495538"/>
                  </a:cubicBezTo>
                  <a:cubicBezTo>
                    <a:pt x="2714011" y="1495538"/>
                    <a:pt x="2819567" y="1496808"/>
                    <a:pt x="2925122" y="1498078"/>
                  </a:cubicBezTo>
                  <a:cubicBezTo>
                    <a:pt x="2972344" y="1498078"/>
                    <a:pt x="3022344" y="1499348"/>
                    <a:pt x="3069566" y="1499348"/>
                  </a:cubicBezTo>
                  <a:cubicBezTo>
                    <a:pt x="3222344" y="1498078"/>
                    <a:pt x="3372344" y="1491728"/>
                    <a:pt x="3517948" y="1491728"/>
                  </a:cubicBezTo>
                  <a:cubicBezTo>
                    <a:pt x="3521758" y="1491728"/>
                    <a:pt x="3526838" y="1489188"/>
                    <a:pt x="3530648" y="1486648"/>
                  </a:cubicBezTo>
                  <a:cubicBezTo>
                    <a:pt x="3535728" y="1482838"/>
                    <a:pt x="3538268" y="1476488"/>
                    <a:pt x="3540808" y="1473948"/>
                  </a:cubicBezTo>
                  <a:cubicBezTo>
                    <a:pt x="3542078" y="1421547"/>
                    <a:pt x="3543348" y="1375261"/>
                    <a:pt x="3544618" y="1328975"/>
                  </a:cubicBezTo>
                  <a:cubicBezTo>
                    <a:pt x="3545888" y="1257341"/>
                    <a:pt x="3556048" y="569660"/>
                    <a:pt x="3557318" y="498026"/>
                  </a:cubicBezTo>
                  <a:cubicBezTo>
                    <a:pt x="3557318" y="455046"/>
                    <a:pt x="3558588" y="412066"/>
                    <a:pt x="3559858" y="369086"/>
                  </a:cubicBezTo>
                  <a:cubicBezTo>
                    <a:pt x="3561128" y="322800"/>
                    <a:pt x="3562398" y="276513"/>
                    <a:pt x="3564938" y="230227"/>
                  </a:cubicBezTo>
                  <a:cubicBezTo>
                    <a:pt x="3566208" y="202676"/>
                    <a:pt x="3566208" y="174022"/>
                    <a:pt x="3571288" y="146471"/>
                  </a:cubicBezTo>
                  <a:cubicBezTo>
                    <a:pt x="3576368" y="113409"/>
                    <a:pt x="3578908" y="81450"/>
                    <a:pt x="3577638" y="44450"/>
                  </a:cubicBezTo>
                  <a:cubicBezTo>
                    <a:pt x="3577638" y="38100"/>
                    <a:pt x="3573828" y="30480"/>
                    <a:pt x="3567478" y="27940"/>
                  </a:cubicBezTo>
                  <a:close/>
                </a:path>
              </a:pathLst>
            </a:custGeom>
            <a:solidFill>
              <a:srgbClr val="6AACAF"/>
            </a:solidFill>
          </p:spPr>
        </p:sp>
      </p:grpSp>
      <p:sp>
        <p:nvSpPr>
          <p:cNvPr id="4" name="TextBox 4"/>
          <p:cNvSpPr txBox="1"/>
          <p:nvPr/>
        </p:nvSpPr>
        <p:spPr>
          <a:xfrm>
            <a:off x="6637881" y="1273128"/>
            <a:ext cx="4342578" cy="913393"/>
          </a:xfrm>
          <a:prstGeom prst="rect">
            <a:avLst/>
          </a:prstGeom>
        </p:spPr>
        <p:txBody>
          <a:bodyPr lIns="0" tIns="0" rIns="0" bIns="0" rtlCol="0" anchor="t">
            <a:spAutoFit/>
          </a:bodyPr>
          <a:lstStyle/>
          <a:p>
            <a:pPr algn="ctr">
              <a:lnSpc>
                <a:spcPts val="6256"/>
              </a:lnSpc>
            </a:pPr>
            <a:r>
              <a:rPr lang="en-US" sz="5213" spc="-156">
                <a:solidFill>
                  <a:srgbClr val="373737"/>
                </a:solidFill>
                <a:latin typeface="Gaegu Bold"/>
              </a:rPr>
              <a:t>PENUTUP</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666">
            <a:off x="5641725" y="680649"/>
            <a:ext cx="1191495" cy="311955"/>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78003">
            <a:off x="10684760" y="2776380"/>
            <a:ext cx="1191495" cy="31195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2153" y="2397864"/>
            <a:ext cx="1812504" cy="1202107"/>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79049" flipH="1">
            <a:off x="5012188" y="2749983"/>
            <a:ext cx="806385" cy="80638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673963" y="0"/>
            <a:ext cx="1277027" cy="1673254"/>
          </a:xfrm>
          <a:prstGeom prst="rect">
            <a:avLst/>
          </a:prstGeom>
        </p:spPr>
      </p:pic>
      <p:sp>
        <p:nvSpPr>
          <p:cNvPr id="10" name="TextBox 10"/>
          <p:cNvSpPr txBox="1"/>
          <p:nvPr/>
        </p:nvSpPr>
        <p:spPr>
          <a:xfrm>
            <a:off x="1582564" y="3802090"/>
            <a:ext cx="16247552" cy="4972050"/>
          </a:xfrm>
          <a:prstGeom prst="rect">
            <a:avLst/>
          </a:prstGeom>
        </p:spPr>
        <p:txBody>
          <a:bodyPr lIns="0" tIns="0" rIns="0" bIns="0" rtlCol="0" anchor="t">
            <a:spAutoFit/>
          </a:bodyPr>
          <a:lstStyle/>
          <a:p>
            <a:pPr>
              <a:lnSpc>
                <a:spcPts val="4816"/>
              </a:lnSpc>
            </a:pPr>
            <a:r>
              <a:rPr lang="en-US" sz="4013" spc="-120">
                <a:solidFill>
                  <a:srgbClr val="373737"/>
                </a:solidFill>
                <a:latin typeface="Gaegu Bold"/>
              </a:rPr>
              <a:t> Dari kegiatan praktek ini, saya mendapatkan pelajaran serta ilmu baru yang selama ini tidak didapatkan di bangku sekolah. Teori banyak dipelajari di sekolah, sementara praktek bisa dilakukan di lapangan secara langsung.</a:t>
            </a:r>
          </a:p>
          <a:p>
            <a:pPr>
              <a:lnSpc>
                <a:spcPts val="4816"/>
              </a:lnSpc>
            </a:pPr>
            <a:r>
              <a:rPr lang="en-US" sz="4013" spc="-120">
                <a:solidFill>
                  <a:srgbClr val="373737"/>
                </a:solidFill>
                <a:latin typeface="Gaegu Bold"/>
              </a:rPr>
              <a:t>Kegiatan praktek ini berguna untuk memperluas pengetahuan dan menerapkan pembelajaran di sekolah. Dalam kata lain, kegiatan PKL bisa menjadi pelengkap agar siswa menjadi lebih matang dan siap menghadapi dunia kerja. Terimakasih banyak untuk orang yang membantu selama prakerin ini</a:t>
            </a:r>
          </a:p>
          <a:p>
            <a:pPr>
              <a:lnSpc>
                <a:spcPts val="4816"/>
              </a:lnSpc>
            </a:pPr>
            <a:endParaRPr lang="en-US" sz="4013" spc="-120">
              <a:solidFill>
                <a:srgbClr val="373737"/>
              </a:solidFill>
              <a:latin typeface="Gaegu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FD6"/>
        </a:solidFill>
        <a:effectLst/>
      </p:bgPr>
    </p:bg>
    <p:spTree>
      <p:nvGrpSpPr>
        <p:cNvPr id="1" name=""/>
        <p:cNvGrpSpPr/>
        <p:nvPr/>
      </p:nvGrpSpPr>
      <p:grpSpPr>
        <a:xfrm>
          <a:off x="0" y="0"/>
          <a:ext cx="0" cy="0"/>
          <a:chOff x="0" y="0"/>
          <a:chExt cx="0" cy="0"/>
        </a:xfrm>
      </p:grpSpPr>
      <p:grpSp>
        <p:nvGrpSpPr>
          <p:cNvPr id="2" name="Group 2"/>
          <p:cNvGrpSpPr/>
          <p:nvPr/>
        </p:nvGrpSpPr>
        <p:grpSpPr>
          <a:xfrm>
            <a:off x="3874339" y="3027723"/>
            <a:ext cx="10672673" cy="4476587"/>
            <a:chOff x="0" y="0"/>
            <a:chExt cx="3577638" cy="1500618"/>
          </a:xfrm>
        </p:grpSpPr>
        <p:sp>
          <p:nvSpPr>
            <p:cNvPr id="3" name="Freeform 3"/>
            <p:cNvSpPr/>
            <p:nvPr/>
          </p:nvSpPr>
          <p:spPr>
            <a:xfrm>
              <a:off x="0" y="-1270"/>
              <a:ext cx="3578908" cy="1499348"/>
            </a:xfrm>
            <a:custGeom>
              <a:avLst/>
              <a:gdLst/>
              <a:ahLst/>
              <a:cxnLst/>
              <a:rect l="l" t="t" r="r" b="b"/>
              <a:pathLst>
                <a:path w="3578908" h="1499348">
                  <a:moveTo>
                    <a:pt x="3567478" y="27940"/>
                  </a:moveTo>
                  <a:cubicBezTo>
                    <a:pt x="3558588" y="24130"/>
                    <a:pt x="3549698" y="21590"/>
                    <a:pt x="3540808" y="21590"/>
                  </a:cubicBezTo>
                  <a:cubicBezTo>
                    <a:pt x="3514138" y="20320"/>
                    <a:pt x="3461233" y="20320"/>
                    <a:pt x="3402900" y="17780"/>
                  </a:cubicBezTo>
                  <a:cubicBezTo>
                    <a:pt x="3269566" y="12700"/>
                    <a:pt x="3139011" y="6350"/>
                    <a:pt x="3005678" y="3810"/>
                  </a:cubicBezTo>
                  <a:cubicBezTo>
                    <a:pt x="2897344" y="1270"/>
                    <a:pt x="2791789" y="3810"/>
                    <a:pt x="2683456" y="2540"/>
                  </a:cubicBezTo>
                  <a:cubicBezTo>
                    <a:pt x="2636233" y="2540"/>
                    <a:pt x="2589011" y="0"/>
                    <a:pt x="2541789" y="2540"/>
                  </a:cubicBezTo>
                  <a:cubicBezTo>
                    <a:pt x="2427900" y="10160"/>
                    <a:pt x="2314011" y="11430"/>
                    <a:pt x="2197345" y="8890"/>
                  </a:cubicBezTo>
                  <a:cubicBezTo>
                    <a:pt x="2139012" y="7620"/>
                    <a:pt x="2080678" y="7620"/>
                    <a:pt x="2022345" y="7620"/>
                  </a:cubicBezTo>
                  <a:cubicBezTo>
                    <a:pt x="1916790" y="7620"/>
                    <a:pt x="1811234" y="7620"/>
                    <a:pt x="1705679" y="6350"/>
                  </a:cubicBezTo>
                  <a:cubicBezTo>
                    <a:pt x="1594568" y="5080"/>
                    <a:pt x="500124" y="2540"/>
                    <a:pt x="391791" y="1270"/>
                  </a:cubicBezTo>
                  <a:cubicBezTo>
                    <a:pt x="302902" y="0"/>
                    <a:pt x="216791" y="1270"/>
                    <a:pt x="127902" y="1270"/>
                  </a:cubicBezTo>
                  <a:cubicBezTo>
                    <a:pt x="66791" y="1270"/>
                    <a:pt x="33020" y="3810"/>
                    <a:pt x="5080" y="5080"/>
                  </a:cubicBezTo>
                  <a:cubicBezTo>
                    <a:pt x="3810" y="5080"/>
                    <a:pt x="2540" y="7620"/>
                    <a:pt x="0" y="8890"/>
                  </a:cubicBezTo>
                  <a:cubicBezTo>
                    <a:pt x="1270" y="21590"/>
                    <a:pt x="3810" y="34290"/>
                    <a:pt x="5080" y="46990"/>
                  </a:cubicBezTo>
                  <a:cubicBezTo>
                    <a:pt x="15240" y="111205"/>
                    <a:pt x="16510" y="174022"/>
                    <a:pt x="17780" y="235737"/>
                  </a:cubicBezTo>
                  <a:cubicBezTo>
                    <a:pt x="19050" y="298554"/>
                    <a:pt x="17780" y="361371"/>
                    <a:pt x="16510" y="425291"/>
                  </a:cubicBezTo>
                  <a:cubicBezTo>
                    <a:pt x="15240" y="490312"/>
                    <a:pt x="2540" y="1172483"/>
                    <a:pt x="2540" y="1237504"/>
                  </a:cubicBezTo>
                  <a:cubicBezTo>
                    <a:pt x="2540" y="1301423"/>
                    <a:pt x="1270" y="1365343"/>
                    <a:pt x="0" y="1429262"/>
                  </a:cubicBezTo>
                  <a:cubicBezTo>
                    <a:pt x="0" y="1444738"/>
                    <a:pt x="3810" y="1454898"/>
                    <a:pt x="15240" y="1459978"/>
                  </a:cubicBezTo>
                  <a:cubicBezTo>
                    <a:pt x="22860" y="1463788"/>
                    <a:pt x="31750" y="1466328"/>
                    <a:pt x="40640" y="1467598"/>
                  </a:cubicBezTo>
                  <a:cubicBezTo>
                    <a:pt x="125124" y="1472678"/>
                    <a:pt x="230680" y="1476488"/>
                    <a:pt x="336235" y="1481568"/>
                  </a:cubicBezTo>
                  <a:cubicBezTo>
                    <a:pt x="394568" y="1484108"/>
                    <a:pt x="452902" y="1489188"/>
                    <a:pt x="511235" y="1490458"/>
                  </a:cubicBezTo>
                  <a:cubicBezTo>
                    <a:pt x="608457" y="1492998"/>
                    <a:pt x="1691790" y="1494268"/>
                    <a:pt x="1789012" y="1495538"/>
                  </a:cubicBezTo>
                  <a:cubicBezTo>
                    <a:pt x="1802901" y="1495538"/>
                    <a:pt x="1816789" y="1495538"/>
                    <a:pt x="1830678" y="1495538"/>
                  </a:cubicBezTo>
                  <a:cubicBezTo>
                    <a:pt x="1897345" y="1495538"/>
                    <a:pt x="1966789" y="1494268"/>
                    <a:pt x="2033456" y="1494268"/>
                  </a:cubicBezTo>
                  <a:cubicBezTo>
                    <a:pt x="2111234" y="1494268"/>
                    <a:pt x="2186234" y="1495538"/>
                    <a:pt x="2264011" y="1495538"/>
                  </a:cubicBezTo>
                  <a:cubicBezTo>
                    <a:pt x="2377900" y="1495538"/>
                    <a:pt x="2494567" y="1495538"/>
                    <a:pt x="2608456" y="1495538"/>
                  </a:cubicBezTo>
                  <a:cubicBezTo>
                    <a:pt x="2714011" y="1495538"/>
                    <a:pt x="2819567" y="1496808"/>
                    <a:pt x="2925122" y="1498078"/>
                  </a:cubicBezTo>
                  <a:cubicBezTo>
                    <a:pt x="2972344" y="1498078"/>
                    <a:pt x="3022344" y="1499348"/>
                    <a:pt x="3069566" y="1499348"/>
                  </a:cubicBezTo>
                  <a:cubicBezTo>
                    <a:pt x="3222344" y="1498078"/>
                    <a:pt x="3372344" y="1491728"/>
                    <a:pt x="3517948" y="1491728"/>
                  </a:cubicBezTo>
                  <a:cubicBezTo>
                    <a:pt x="3521758" y="1491728"/>
                    <a:pt x="3526838" y="1489188"/>
                    <a:pt x="3530648" y="1486648"/>
                  </a:cubicBezTo>
                  <a:cubicBezTo>
                    <a:pt x="3535728" y="1482838"/>
                    <a:pt x="3538268" y="1476488"/>
                    <a:pt x="3540808" y="1473948"/>
                  </a:cubicBezTo>
                  <a:cubicBezTo>
                    <a:pt x="3542078" y="1421547"/>
                    <a:pt x="3543348" y="1375261"/>
                    <a:pt x="3544618" y="1328975"/>
                  </a:cubicBezTo>
                  <a:cubicBezTo>
                    <a:pt x="3545888" y="1257341"/>
                    <a:pt x="3556048" y="569660"/>
                    <a:pt x="3557318" y="498026"/>
                  </a:cubicBezTo>
                  <a:cubicBezTo>
                    <a:pt x="3557318" y="455046"/>
                    <a:pt x="3558588" y="412066"/>
                    <a:pt x="3559858" y="369086"/>
                  </a:cubicBezTo>
                  <a:cubicBezTo>
                    <a:pt x="3561128" y="322800"/>
                    <a:pt x="3562398" y="276513"/>
                    <a:pt x="3564938" y="230227"/>
                  </a:cubicBezTo>
                  <a:cubicBezTo>
                    <a:pt x="3566208" y="202676"/>
                    <a:pt x="3566208" y="174022"/>
                    <a:pt x="3571288" y="146471"/>
                  </a:cubicBezTo>
                  <a:cubicBezTo>
                    <a:pt x="3576368" y="113409"/>
                    <a:pt x="3578908" y="81450"/>
                    <a:pt x="3577638" y="44450"/>
                  </a:cubicBezTo>
                  <a:cubicBezTo>
                    <a:pt x="3577638" y="38100"/>
                    <a:pt x="3573828" y="30480"/>
                    <a:pt x="3567478" y="27940"/>
                  </a:cubicBezTo>
                  <a:close/>
                </a:path>
              </a:pathLst>
            </a:custGeom>
            <a:solidFill>
              <a:srgbClr val="6AACAF"/>
            </a:solidFill>
          </p:spPr>
        </p:sp>
      </p:grpSp>
      <p:sp>
        <p:nvSpPr>
          <p:cNvPr id="4" name="TextBox 4"/>
          <p:cNvSpPr txBox="1"/>
          <p:nvPr/>
        </p:nvSpPr>
        <p:spPr>
          <a:xfrm>
            <a:off x="5045914" y="4148137"/>
            <a:ext cx="8329523" cy="1752600"/>
          </a:xfrm>
          <a:prstGeom prst="rect">
            <a:avLst/>
          </a:prstGeom>
        </p:spPr>
        <p:txBody>
          <a:bodyPr lIns="0" tIns="0" rIns="0" bIns="0" rtlCol="0" anchor="t">
            <a:spAutoFit/>
          </a:bodyPr>
          <a:lstStyle/>
          <a:p>
            <a:pPr algn="ctr">
              <a:lnSpc>
                <a:spcPts val="11999"/>
              </a:lnSpc>
            </a:pPr>
            <a:r>
              <a:rPr lang="en-US" sz="9999" spc="-299">
                <a:solidFill>
                  <a:srgbClr val="373737"/>
                </a:solidFill>
                <a:latin typeface="Gaegu Bold"/>
              </a:rPr>
              <a:t>Terima kasih!</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666">
            <a:off x="3135181" y="3012316"/>
            <a:ext cx="2285414" cy="59836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78003">
            <a:off x="12808254" y="7032149"/>
            <a:ext cx="2285414" cy="59836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29104" y="6306115"/>
            <a:ext cx="3476574" cy="2305769"/>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79049" flipH="1">
            <a:off x="1927662" y="6981516"/>
            <a:ext cx="1546732" cy="154673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787546" y="1706759"/>
            <a:ext cx="2449473" cy="3209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DE93DA9-8037-D8E9-E5E3-6D2ADD6DC02F}"/>
              </a:ext>
            </a:extLst>
          </p:cNvPr>
          <p:cNvSpPr/>
          <p:nvPr/>
        </p:nvSpPr>
        <p:spPr>
          <a:xfrm>
            <a:off x="7714929" y="1009649"/>
            <a:ext cx="2618518" cy="27306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a:blip r:embed="rId2"/>
          <a:srcRect b="15366"/>
          <a:stretch>
            <a:fillRect/>
          </a:stretch>
        </p:blipFill>
        <p:spPr>
          <a:xfrm>
            <a:off x="7714929" y="1047750"/>
            <a:ext cx="2618518" cy="2692505"/>
          </a:xfrm>
          <a:prstGeom prst="rect">
            <a:avLst/>
          </a:prstGeom>
        </p:spPr>
      </p:pic>
      <p:sp>
        <p:nvSpPr>
          <p:cNvPr id="4" name="TextBox 4"/>
          <p:cNvSpPr txBox="1"/>
          <p:nvPr/>
        </p:nvSpPr>
        <p:spPr>
          <a:xfrm>
            <a:off x="7802248" y="1156961"/>
            <a:ext cx="6202282" cy="2351432"/>
          </a:xfrm>
          <a:prstGeom prst="rect">
            <a:avLst/>
          </a:prstGeom>
        </p:spPr>
        <p:txBody>
          <a:bodyPr lIns="50800" tIns="50800" rIns="50800" bIns="50800" rtlCol="0" anchor="ctr"/>
          <a:lstStyle/>
          <a:p>
            <a:pPr algn="ctr">
              <a:lnSpc>
                <a:spcPts val="2659"/>
              </a:lnSpc>
            </a:pPr>
            <a:endParaRPr/>
          </a:p>
        </p:txBody>
      </p:sp>
      <p:sp>
        <p:nvSpPr>
          <p:cNvPr id="6" name="TextBox 6"/>
          <p:cNvSpPr txBox="1"/>
          <p:nvPr/>
        </p:nvSpPr>
        <p:spPr>
          <a:xfrm>
            <a:off x="3087390" y="5181600"/>
            <a:ext cx="12113219" cy="3425680"/>
          </a:xfrm>
          <a:prstGeom prst="rect">
            <a:avLst/>
          </a:prstGeom>
        </p:spPr>
        <p:txBody>
          <a:bodyPr lIns="0" tIns="0" rIns="0" bIns="0" rtlCol="0" anchor="t">
            <a:spAutoFit/>
          </a:bodyPr>
          <a:lstStyle/>
          <a:p>
            <a:pPr algn="ctr">
              <a:lnSpc>
                <a:spcPts val="4281"/>
              </a:lnSpc>
            </a:pPr>
            <a:r>
              <a:rPr lang="en-US" sz="4920" spc="-196">
                <a:solidFill>
                  <a:srgbClr val="FFFFFF"/>
                </a:solidFill>
                <a:latin typeface="Gaegu Light Bold"/>
              </a:rPr>
              <a:t>Tirta Pakuan</a:t>
            </a:r>
            <a:r>
              <a:rPr lang="en-US" sz="4920" spc="-196">
                <a:solidFill>
                  <a:srgbClr val="FFFFFF"/>
                </a:solidFill>
                <a:latin typeface="Gaegu Light"/>
              </a:rPr>
              <a:t> (nama resminya </a:t>
            </a:r>
            <a:r>
              <a:rPr lang="en-US" sz="4920" spc="-196">
                <a:solidFill>
                  <a:srgbClr val="FFFFFF"/>
                </a:solidFill>
                <a:latin typeface="Gaegu Light Bold"/>
              </a:rPr>
              <a:t>Perusahaan Umum Daerah Tirta Pakuan</a:t>
            </a:r>
            <a:r>
              <a:rPr lang="en-US" sz="4920" spc="-196">
                <a:solidFill>
                  <a:srgbClr val="FFFFFF"/>
                </a:solidFill>
                <a:latin typeface="Gaegu Light"/>
              </a:rPr>
              <a:t> disingkat </a:t>
            </a:r>
            <a:r>
              <a:rPr lang="en-US" sz="4920" spc="-196">
                <a:solidFill>
                  <a:srgbClr val="FFFFFF"/>
                </a:solidFill>
                <a:latin typeface="Gaegu Light Bold"/>
              </a:rPr>
              <a:t>Perumda Tirta Pakuan</a:t>
            </a:r>
            <a:r>
              <a:rPr lang="en-US" sz="4920" spc="-196">
                <a:solidFill>
                  <a:srgbClr val="FFFFFF"/>
                </a:solidFill>
                <a:latin typeface="Gaegu Light"/>
              </a:rPr>
              <a:t> atau </a:t>
            </a:r>
            <a:r>
              <a:rPr lang="en-US" sz="4920" spc="-196">
                <a:solidFill>
                  <a:srgbClr val="FFFFFF"/>
                </a:solidFill>
                <a:latin typeface="Gaegu Light Bold"/>
              </a:rPr>
              <a:t>PDAM Tirta Pakuan</a:t>
            </a:r>
            <a:r>
              <a:rPr lang="en-US" sz="4920" spc="-196">
                <a:solidFill>
                  <a:srgbClr val="FFFFFF"/>
                </a:solidFill>
                <a:latin typeface="Gaegu Light"/>
              </a:rPr>
              <a:t>) adalah sebuah perusahaan air minum milik Pemerintah Kota Bogor yang didirikan pada tahun 1918</a:t>
            </a:r>
          </a:p>
          <a:p>
            <a:pPr algn="ctr">
              <a:lnSpc>
                <a:spcPts val="4281"/>
              </a:lnSpc>
            </a:pPr>
            <a:endParaRPr lang="en-US" sz="4920" spc="-196">
              <a:solidFill>
                <a:srgbClr val="FFFFFF"/>
              </a:solidFill>
              <a:latin typeface="Gaegu Light"/>
            </a:endParaRPr>
          </a:p>
        </p:txBody>
      </p:sp>
      <p:sp>
        <p:nvSpPr>
          <p:cNvPr id="7" name="TextBox 7"/>
          <p:cNvSpPr txBox="1"/>
          <p:nvPr/>
        </p:nvSpPr>
        <p:spPr>
          <a:xfrm>
            <a:off x="2991889" y="4008120"/>
            <a:ext cx="12304223"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PERUMDA TIRTA PAKUAN</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28514">
            <a:off x="17609507" y="1938123"/>
            <a:ext cx="971559" cy="94859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348732">
            <a:off x="17535561" y="-472550"/>
            <a:ext cx="821859" cy="80841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293260">
            <a:off x="17540302" y="4454388"/>
            <a:ext cx="1203019" cy="971164"/>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505822">
            <a:off x="17403593" y="9666849"/>
            <a:ext cx="1085796" cy="687013"/>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99814">
            <a:off x="17440467" y="7027689"/>
            <a:ext cx="988688" cy="1041721"/>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7177368">
            <a:off x="93271" y="-7994710"/>
            <a:ext cx="899163" cy="899163"/>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28514">
            <a:off x="-228129" y="-291983"/>
            <a:ext cx="971559" cy="948595"/>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348732">
            <a:off x="-16872" y="-2693543"/>
            <a:ext cx="821859" cy="808410"/>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293260">
            <a:off x="-297334" y="2224282"/>
            <a:ext cx="1203019" cy="971164"/>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505822">
            <a:off x="-434043" y="7436742"/>
            <a:ext cx="1085796" cy="687013"/>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3986758">
            <a:off x="-411447" y="9657228"/>
            <a:ext cx="793884" cy="854474"/>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99814">
            <a:off x="-397169" y="4797583"/>
            <a:ext cx="988688" cy="1041721"/>
          </a:xfrm>
          <a:prstGeom prst="rect">
            <a:avLst/>
          </a:prstGeom>
        </p:spPr>
      </p:pic>
      <p:pic>
        <p:nvPicPr>
          <p:cNvPr id="20" name="Picture 2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544856" flipH="1">
            <a:off x="-22645" y="-5832179"/>
            <a:ext cx="980101" cy="16845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5751" y="2705382"/>
            <a:ext cx="6934653" cy="6152929"/>
          </a:xfrm>
          <a:prstGeom prst="rect">
            <a:avLst/>
          </a:prstGeom>
        </p:spPr>
      </p:pic>
      <p:sp>
        <p:nvSpPr>
          <p:cNvPr id="3" name="TextBox 3"/>
          <p:cNvSpPr txBox="1"/>
          <p:nvPr/>
        </p:nvSpPr>
        <p:spPr>
          <a:xfrm>
            <a:off x="2793171" y="3277928"/>
            <a:ext cx="5499811" cy="981384"/>
          </a:xfrm>
          <a:prstGeom prst="rect">
            <a:avLst/>
          </a:prstGeom>
        </p:spPr>
        <p:txBody>
          <a:bodyPr lIns="0" tIns="0" rIns="0" bIns="0" rtlCol="0" anchor="t">
            <a:spAutoFit/>
          </a:bodyPr>
          <a:lstStyle/>
          <a:p>
            <a:pPr algn="ctr">
              <a:lnSpc>
                <a:spcPts val="6252"/>
              </a:lnSpc>
            </a:pPr>
            <a:r>
              <a:rPr lang="en-US" sz="6252" spc="-250">
                <a:solidFill>
                  <a:srgbClr val="FFFFFF"/>
                </a:solidFill>
                <a:latin typeface="Gaegu Bold"/>
              </a:rPr>
              <a:t>Command Center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77596" y="2705382"/>
            <a:ext cx="6934653" cy="6152929"/>
          </a:xfrm>
          <a:prstGeom prst="rect">
            <a:avLst/>
          </a:prstGeom>
        </p:spPr>
      </p:pic>
      <p:sp>
        <p:nvSpPr>
          <p:cNvPr id="5" name="TextBox 5"/>
          <p:cNvSpPr txBox="1"/>
          <p:nvPr/>
        </p:nvSpPr>
        <p:spPr>
          <a:xfrm>
            <a:off x="9995017" y="2968306"/>
            <a:ext cx="5499811" cy="1529132"/>
          </a:xfrm>
          <a:prstGeom prst="rect">
            <a:avLst/>
          </a:prstGeom>
        </p:spPr>
        <p:txBody>
          <a:bodyPr lIns="0" tIns="0" rIns="0" bIns="0" rtlCol="0" anchor="t">
            <a:spAutoFit/>
          </a:bodyPr>
          <a:lstStyle/>
          <a:p>
            <a:pPr algn="ctr">
              <a:lnSpc>
                <a:spcPts val="5452"/>
              </a:lnSpc>
            </a:pPr>
            <a:r>
              <a:rPr lang="en-US" sz="5452" spc="-218">
                <a:solidFill>
                  <a:srgbClr val="FFFFFF"/>
                </a:solidFill>
                <a:latin typeface="Gaegu Bold"/>
              </a:rPr>
              <a:t>Command Center PDAM</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26941" flipH="1">
            <a:off x="7012561" y="9300964"/>
            <a:ext cx="965999" cy="166031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11809">
            <a:off x="17398239" y="8304172"/>
            <a:ext cx="1029690" cy="110827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488984">
            <a:off x="17251383" y="-220648"/>
            <a:ext cx="1334812" cy="135701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399999">
            <a:off x="-718943" y="2698503"/>
            <a:ext cx="1437885" cy="1160765"/>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3800185">
            <a:off x="4282494" y="-640957"/>
            <a:ext cx="1379814" cy="1453827"/>
          </a:xfrm>
          <a:prstGeom prst="rect">
            <a:avLst/>
          </a:prstGeom>
        </p:spPr>
      </p:pic>
      <p:sp>
        <p:nvSpPr>
          <p:cNvPr id="11" name="TextBox 11"/>
          <p:cNvSpPr txBox="1"/>
          <p:nvPr/>
        </p:nvSpPr>
        <p:spPr>
          <a:xfrm>
            <a:off x="3038569" y="1280301"/>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Bidang Yang Diisi</a:t>
            </a:r>
          </a:p>
        </p:txBody>
      </p:sp>
      <p:sp>
        <p:nvSpPr>
          <p:cNvPr id="12" name="TextBox 12"/>
          <p:cNvSpPr txBox="1"/>
          <p:nvPr/>
        </p:nvSpPr>
        <p:spPr>
          <a:xfrm>
            <a:off x="2884312" y="4325987"/>
            <a:ext cx="5499811" cy="3640493"/>
          </a:xfrm>
          <a:prstGeom prst="rect">
            <a:avLst/>
          </a:prstGeom>
        </p:spPr>
        <p:txBody>
          <a:bodyPr lIns="0" tIns="0" rIns="0" bIns="0" rtlCol="0" anchor="t">
            <a:spAutoFit/>
          </a:bodyPr>
          <a:lstStyle/>
          <a:p>
            <a:pPr>
              <a:lnSpc>
                <a:spcPts val="4092"/>
              </a:lnSpc>
            </a:pPr>
            <a:r>
              <a:rPr lang="en-US" sz="2923" spc="-116">
                <a:solidFill>
                  <a:srgbClr val="FFFFFF"/>
                </a:solidFill>
                <a:latin typeface="Gaegu Light"/>
              </a:rPr>
              <a:t>Command Center adalah adalah setiap tempat yang digunakan untuk memberikan perintah terpusat untuk beberapa tujuan. Meskipun sering dianggap sebagai fasilitas militer, ini dapat digunakan dalam banyak kasus lain oleh pemerintah atau bisnis</a:t>
            </a:r>
          </a:p>
        </p:txBody>
      </p:sp>
      <p:sp>
        <p:nvSpPr>
          <p:cNvPr id="13" name="TextBox 13"/>
          <p:cNvSpPr txBox="1"/>
          <p:nvPr/>
        </p:nvSpPr>
        <p:spPr>
          <a:xfrm>
            <a:off x="9995017" y="4335512"/>
            <a:ext cx="5499811" cy="3622078"/>
          </a:xfrm>
          <a:prstGeom prst="rect">
            <a:avLst/>
          </a:prstGeom>
        </p:spPr>
        <p:txBody>
          <a:bodyPr lIns="0" tIns="0" rIns="0" bIns="0" rtlCol="0" anchor="t">
            <a:spAutoFit/>
          </a:bodyPr>
          <a:lstStyle/>
          <a:p>
            <a:pPr>
              <a:lnSpc>
                <a:spcPts val="3532"/>
              </a:lnSpc>
            </a:pPr>
            <a:r>
              <a:rPr lang="en-US" sz="2523" spc="-100">
                <a:solidFill>
                  <a:srgbClr val="FFFFFF"/>
                </a:solidFill>
                <a:latin typeface="Gaegu Light"/>
              </a:rPr>
              <a:t>Command Center Perumda Tirta Pakuan memiliki aplikasi bernama Scada System. Scada Sytem berfungsi untuk memantau perjalanan air dari mulai mata air/intake menuju reservoir dan menuju setiap zona. Selain bisa memantau perjalanan air aplikasi ini juga dapat memantau berapa liter air yang di produksi dan yang terbuang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211"/>
          <a:stretch>
            <a:fillRect/>
          </a:stretch>
        </p:blipFill>
        <p:spPr>
          <a:xfrm>
            <a:off x="3670909" y="2543798"/>
            <a:ext cx="10946181" cy="6714502"/>
          </a:xfrm>
          <a:prstGeom prst="rect">
            <a:avLst/>
          </a:prstGeom>
        </p:spPr>
      </p:pic>
      <p:sp>
        <p:nvSpPr>
          <p:cNvPr id="3" name="TextBox 3"/>
          <p:cNvSpPr txBox="1"/>
          <p:nvPr/>
        </p:nvSpPr>
        <p:spPr>
          <a:xfrm>
            <a:off x="3172165" y="990600"/>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STRUKTUR ORGANISASI</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9" r="24736"/>
          <a:stretch>
            <a:fillRect/>
          </a:stretch>
        </p:blipFill>
        <p:spPr>
          <a:xfrm>
            <a:off x="16552836" y="330104"/>
            <a:ext cx="1735164" cy="1397192"/>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427821">
            <a:off x="1249921" y="8962829"/>
            <a:ext cx="931532" cy="13699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749" r="24736"/>
          <a:stretch>
            <a:fillRect/>
          </a:stretch>
        </p:blipFill>
        <p:spPr>
          <a:xfrm flipH="1">
            <a:off x="0" y="5326590"/>
            <a:ext cx="1548910" cy="1247216"/>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829219"/>
            <a:ext cx="2495691" cy="544514"/>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552836" y="7760977"/>
            <a:ext cx="1412928" cy="14973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sp>
        <p:nvSpPr>
          <p:cNvPr id="7" name="TextBox 7"/>
          <p:cNvSpPr txBox="1"/>
          <p:nvPr/>
        </p:nvSpPr>
        <p:spPr>
          <a:xfrm>
            <a:off x="5570472" y="3633986"/>
            <a:ext cx="7147057" cy="3356633"/>
          </a:xfrm>
          <a:prstGeom prst="rect">
            <a:avLst/>
          </a:prstGeom>
        </p:spPr>
        <p:txBody>
          <a:bodyPr lIns="0" tIns="0" rIns="0" bIns="0" rtlCol="0" anchor="t">
            <a:spAutoFit/>
          </a:bodyPr>
          <a:lstStyle/>
          <a:p>
            <a:pPr marL="744465" lvl="1" indent="-372232">
              <a:lnSpc>
                <a:spcPts val="4482"/>
              </a:lnSpc>
              <a:buFont typeface="Arial"/>
              <a:buChar char="•"/>
            </a:pPr>
            <a:r>
              <a:rPr lang="en-US" sz="3448">
                <a:solidFill>
                  <a:srgbClr val="FFFFFF"/>
                </a:solidFill>
                <a:latin typeface="Nunito"/>
              </a:rPr>
              <a:t> Mengoprasikan ruangan Command Center</a:t>
            </a:r>
          </a:p>
          <a:p>
            <a:pPr marL="744465" lvl="1" indent="-372232">
              <a:lnSpc>
                <a:spcPts val="4482"/>
              </a:lnSpc>
              <a:buFont typeface="Arial"/>
              <a:buChar char="•"/>
            </a:pPr>
            <a:r>
              <a:rPr lang="en-US" sz="3448">
                <a:solidFill>
                  <a:srgbClr val="FFFFFF"/>
                </a:solidFill>
                <a:latin typeface="Nunito"/>
              </a:rPr>
              <a:t> Membantu mempersiapkan rapat</a:t>
            </a:r>
          </a:p>
          <a:p>
            <a:pPr marL="744465" lvl="1" indent="-372232">
              <a:lnSpc>
                <a:spcPts val="4482"/>
              </a:lnSpc>
              <a:buFont typeface="Arial"/>
              <a:buChar char="•"/>
            </a:pPr>
            <a:r>
              <a:rPr lang="en-US" sz="3448">
                <a:solidFill>
                  <a:srgbClr val="FFFFFF"/>
                </a:solidFill>
                <a:latin typeface="Nunito"/>
              </a:rPr>
              <a:t> Membuat 3D bangunan menggunakan SketchUP</a:t>
            </a:r>
          </a:p>
        </p:txBody>
      </p:sp>
      <p:sp>
        <p:nvSpPr>
          <p:cNvPr id="8" name="TextBox 8"/>
          <p:cNvSpPr txBox="1"/>
          <p:nvPr/>
        </p:nvSpPr>
        <p:spPr>
          <a:xfrm>
            <a:off x="2276546" y="1689196"/>
            <a:ext cx="11943670"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DAFTAR KEGIATAN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pic>
        <p:nvPicPr>
          <p:cNvPr id="7" name="Picture 7"/>
          <p:cNvPicPr>
            <a:picLocks noChangeAspect="1"/>
          </p:cNvPicPr>
          <p:nvPr/>
        </p:nvPicPr>
        <p:blipFill>
          <a:blip r:embed="rId12"/>
          <a:srcRect/>
          <a:stretch>
            <a:fillRect/>
          </a:stretch>
        </p:blipFill>
        <p:spPr>
          <a:xfrm>
            <a:off x="2514559" y="1812097"/>
            <a:ext cx="9371981" cy="7028986"/>
          </a:xfrm>
          <a:prstGeom prst="rect">
            <a:avLst/>
          </a:prstGeom>
        </p:spPr>
      </p:pic>
      <p:sp>
        <p:nvSpPr>
          <p:cNvPr id="8" name="TextBox 8"/>
          <p:cNvSpPr txBox="1"/>
          <p:nvPr/>
        </p:nvSpPr>
        <p:spPr>
          <a:xfrm>
            <a:off x="12559797" y="2948606"/>
            <a:ext cx="4699503" cy="3625200"/>
          </a:xfrm>
          <a:prstGeom prst="rect">
            <a:avLst/>
          </a:prstGeom>
        </p:spPr>
        <p:txBody>
          <a:bodyPr lIns="0" tIns="0" rIns="0" bIns="0" rtlCol="0" anchor="t">
            <a:spAutoFit/>
          </a:bodyPr>
          <a:lstStyle/>
          <a:p>
            <a:pPr algn="ctr">
              <a:lnSpc>
                <a:spcPts val="5460"/>
              </a:lnSpc>
            </a:pPr>
            <a:r>
              <a:rPr lang="en-US" sz="5460" spc="-218">
                <a:solidFill>
                  <a:srgbClr val="FFFFFF"/>
                </a:solidFill>
                <a:latin typeface="Gaegu Bold"/>
              </a:rPr>
              <a:t>RUANGAN COMMAND CENTER</a:t>
            </a:r>
          </a:p>
          <a:p>
            <a:pPr algn="ctr">
              <a:lnSpc>
                <a:spcPts val="5460"/>
              </a:lnSpc>
            </a:pPr>
            <a:r>
              <a:rPr lang="en-US" sz="5460" spc="-218">
                <a:solidFill>
                  <a:srgbClr val="FFFFFF"/>
                </a:solidFill>
                <a:latin typeface="Gaegu Bold"/>
              </a:rPr>
              <a:t>PDAM KOTA BOGOR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829219"/>
            <a:ext cx="2495691" cy="544514"/>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52836" y="7760977"/>
            <a:ext cx="1412928" cy="1497323"/>
          </a:xfrm>
          <a:prstGeom prst="rect">
            <a:avLst/>
          </a:prstGeom>
        </p:spPr>
      </p:pic>
      <p:pic>
        <p:nvPicPr>
          <p:cNvPr id="7" name="Picture 7"/>
          <p:cNvPicPr>
            <a:picLocks noChangeAspect="1"/>
          </p:cNvPicPr>
          <p:nvPr/>
        </p:nvPicPr>
        <p:blipFill>
          <a:blip r:embed="rId12"/>
          <a:srcRect/>
          <a:stretch>
            <a:fillRect/>
          </a:stretch>
        </p:blipFill>
        <p:spPr>
          <a:xfrm>
            <a:off x="3968253" y="1028700"/>
            <a:ext cx="6172200" cy="8229600"/>
          </a:xfrm>
          <a:prstGeom prst="rect">
            <a:avLst/>
          </a:prstGeom>
        </p:spPr>
      </p:pic>
      <p:sp>
        <p:nvSpPr>
          <p:cNvPr id="8" name="TextBox 8"/>
          <p:cNvSpPr txBox="1"/>
          <p:nvPr/>
        </p:nvSpPr>
        <p:spPr>
          <a:xfrm>
            <a:off x="10850364" y="4544701"/>
            <a:ext cx="5702471" cy="1544729"/>
          </a:xfrm>
          <a:prstGeom prst="rect">
            <a:avLst/>
          </a:prstGeom>
        </p:spPr>
        <p:txBody>
          <a:bodyPr lIns="0" tIns="0" rIns="0" bIns="0" rtlCol="0" anchor="t">
            <a:spAutoFit/>
          </a:bodyPr>
          <a:lstStyle/>
          <a:p>
            <a:pPr algn="ctr">
              <a:lnSpc>
                <a:spcPts val="5460"/>
              </a:lnSpc>
            </a:pPr>
            <a:r>
              <a:rPr lang="en-US" sz="5460" spc="-218">
                <a:solidFill>
                  <a:srgbClr val="FFFFFF"/>
                </a:solidFill>
                <a:latin typeface="Gaegu Bold Bold"/>
              </a:rPr>
              <a:t>Foto Mempersiapkan Rapat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4D7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252975"/>
            <a:ext cx="8115300" cy="4564856"/>
          </a:xfrm>
          <a:prstGeom prst="rect">
            <a:avLst/>
          </a:prstGeom>
        </p:spPr>
      </p:pic>
      <p:pic>
        <p:nvPicPr>
          <p:cNvPr id="3" name="Picture 3"/>
          <p:cNvPicPr>
            <a:picLocks noChangeAspect="1"/>
          </p:cNvPicPr>
          <p:nvPr/>
        </p:nvPicPr>
        <p:blipFill>
          <a:blip r:embed="rId3"/>
          <a:srcRect/>
          <a:stretch>
            <a:fillRect/>
          </a:stretch>
        </p:blipFill>
        <p:spPr>
          <a:xfrm>
            <a:off x="9144000" y="3252975"/>
            <a:ext cx="8115300" cy="4564856"/>
          </a:xfrm>
          <a:prstGeom prst="rect">
            <a:avLst/>
          </a:prstGeom>
        </p:spPr>
      </p:pic>
      <p:sp>
        <p:nvSpPr>
          <p:cNvPr id="4" name="TextBox 4"/>
          <p:cNvSpPr txBox="1"/>
          <p:nvPr/>
        </p:nvSpPr>
        <p:spPr>
          <a:xfrm>
            <a:off x="6292764" y="1726304"/>
            <a:ext cx="5702471" cy="851238"/>
          </a:xfrm>
          <a:prstGeom prst="rect">
            <a:avLst/>
          </a:prstGeom>
        </p:spPr>
        <p:txBody>
          <a:bodyPr lIns="0" tIns="0" rIns="0" bIns="0" rtlCol="0" anchor="t">
            <a:spAutoFit/>
          </a:bodyPr>
          <a:lstStyle/>
          <a:p>
            <a:pPr algn="ctr">
              <a:lnSpc>
                <a:spcPts val="5460"/>
              </a:lnSpc>
            </a:pPr>
            <a:r>
              <a:rPr lang="en-US" sz="5460" spc="-218">
                <a:solidFill>
                  <a:srgbClr val="FFFFFF"/>
                </a:solidFill>
                <a:latin typeface="Gaegu Bold"/>
              </a:rPr>
              <a:t>Hasil Render 3d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571</Words>
  <Application>Microsoft Office PowerPoint</Application>
  <PresentationFormat>Custom</PresentationFormat>
  <Paragraphs>48</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Gaegu Bold Bold</vt:lpstr>
      <vt:lpstr>Gaegu Light</vt:lpstr>
      <vt:lpstr>Gaegu Light Bold</vt:lpstr>
      <vt:lpstr>Arial</vt:lpstr>
      <vt:lpstr>Calibri</vt:lpstr>
      <vt:lpstr>Nunito</vt:lpstr>
      <vt:lpstr>Drukaatie Burti</vt:lpstr>
      <vt:lpstr>Gaegu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 kerja lapangan</dc:title>
  <cp:lastModifiedBy>Muhammad Dhiyaul</cp:lastModifiedBy>
  <cp:revision>2</cp:revision>
  <dcterms:created xsi:type="dcterms:W3CDTF">2006-08-16T00:00:00Z</dcterms:created>
  <dcterms:modified xsi:type="dcterms:W3CDTF">2023-03-18T10:24:03Z</dcterms:modified>
  <dc:identifier>DAFb6jt15aM</dc:identifier>
</cp:coreProperties>
</file>